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120"/>
  </p:notesMasterIdLst>
  <p:handoutMasterIdLst>
    <p:handoutMasterId r:id="rId121"/>
  </p:handoutMasterIdLst>
  <p:sldIdLst>
    <p:sldId id="2740" r:id="rId2"/>
    <p:sldId id="2664" r:id="rId3"/>
    <p:sldId id="2697" r:id="rId4"/>
    <p:sldId id="2847" r:id="rId5"/>
    <p:sldId id="2843" r:id="rId6"/>
    <p:sldId id="2854" r:id="rId7"/>
    <p:sldId id="2855" r:id="rId8"/>
    <p:sldId id="2871" r:id="rId9"/>
    <p:sldId id="2856" r:id="rId10"/>
    <p:sldId id="2857" r:id="rId11"/>
    <p:sldId id="2845" r:id="rId12"/>
    <p:sldId id="2850" r:id="rId13"/>
    <p:sldId id="2852" r:id="rId14"/>
    <p:sldId id="2875" r:id="rId15"/>
    <p:sldId id="2859" r:id="rId16"/>
    <p:sldId id="2849" r:id="rId17"/>
    <p:sldId id="2979" r:id="rId18"/>
    <p:sldId id="2407" r:id="rId19"/>
    <p:sldId id="2587" r:id="rId20"/>
    <p:sldId id="2718" r:id="rId21"/>
    <p:sldId id="1965" r:id="rId22"/>
    <p:sldId id="2746" r:id="rId23"/>
    <p:sldId id="1967" r:id="rId24"/>
    <p:sldId id="2023" r:id="rId25"/>
    <p:sldId id="2861" r:id="rId26"/>
    <p:sldId id="2862" r:id="rId27"/>
    <p:sldId id="2411" r:id="rId28"/>
    <p:sldId id="2689" r:id="rId29"/>
    <p:sldId id="2878" r:id="rId30"/>
    <p:sldId id="2858" r:id="rId31"/>
    <p:sldId id="2879" r:id="rId32"/>
    <p:sldId id="2880" r:id="rId33"/>
    <p:sldId id="2048" r:id="rId34"/>
    <p:sldId id="2786" r:id="rId35"/>
    <p:sldId id="2614" r:id="rId36"/>
    <p:sldId id="2788" r:id="rId37"/>
    <p:sldId id="2602" r:id="rId38"/>
    <p:sldId id="2915" r:id="rId39"/>
    <p:sldId id="2944" r:id="rId40"/>
    <p:sldId id="2052" r:id="rId41"/>
    <p:sldId id="2888" r:id="rId42"/>
    <p:sldId id="2883" r:id="rId43"/>
    <p:sldId id="2882" r:id="rId44"/>
    <p:sldId id="2054" r:id="rId45"/>
    <p:sldId id="2870" r:id="rId46"/>
    <p:sldId id="2916" r:id="rId47"/>
    <p:sldId id="2917" r:id="rId48"/>
    <p:sldId id="2866" r:id="rId49"/>
    <p:sldId id="2918" r:id="rId50"/>
    <p:sldId id="2920" r:id="rId51"/>
    <p:sldId id="2980" r:id="rId52"/>
    <p:sldId id="2919" r:id="rId53"/>
    <p:sldId id="2939" r:id="rId54"/>
    <p:sldId id="2792" r:id="rId55"/>
    <p:sldId id="2055" r:id="rId56"/>
    <p:sldId id="2940" r:id="rId57"/>
    <p:sldId id="2941" r:id="rId58"/>
    <p:sldId id="2056" r:id="rId59"/>
    <p:sldId id="2942" r:id="rId60"/>
    <p:sldId id="2057" r:id="rId61"/>
    <p:sldId id="2791" r:id="rId62"/>
    <p:sldId id="2890" r:id="rId63"/>
    <p:sldId id="2891" r:id="rId64"/>
    <p:sldId id="2816" r:id="rId65"/>
    <p:sldId id="2921" r:id="rId66"/>
    <p:sldId id="2943" r:id="rId67"/>
    <p:sldId id="2896" r:id="rId68"/>
    <p:sldId id="2906" r:id="rId69"/>
    <p:sldId id="2422" r:id="rId70"/>
    <p:sldId id="2625" r:id="rId71"/>
    <p:sldId id="2626" r:id="rId72"/>
    <p:sldId id="1855" r:id="rId73"/>
    <p:sldId id="2897" r:id="rId74"/>
    <p:sldId id="2904" r:id="rId75"/>
    <p:sldId id="2903" r:id="rId76"/>
    <p:sldId id="2793" r:id="rId77"/>
    <p:sldId id="2713" r:id="rId78"/>
    <p:sldId id="2893" r:id="rId79"/>
    <p:sldId id="2725" r:id="rId80"/>
    <p:sldId id="2753" r:id="rId81"/>
    <p:sldId id="2947" r:id="rId82"/>
    <p:sldId id="2924" r:id="rId83"/>
    <p:sldId id="2914" r:id="rId84"/>
    <p:sldId id="2928" r:id="rId85"/>
    <p:sldId id="2929" r:id="rId86"/>
    <p:sldId id="2930" r:id="rId87"/>
    <p:sldId id="2975" r:id="rId88"/>
    <p:sldId id="2976" r:id="rId89"/>
    <p:sldId id="2934" r:id="rId90"/>
    <p:sldId id="2935" r:id="rId91"/>
    <p:sldId id="2758" r:id="rId92"/>
    <p:sldId id="2977" r:id="rId93"/>
    <p:sldId id="2908" r:id="rId94"/>
    <p:sldId id="2923" r:id="rId95"/>
    <p:sldId id="2931" r:id="rId96"/>
    <p:sldId id="2909" r:id="rId97"/>
    <p:sldId id="2926" r:id="rId98"/>
    <p:sldId id="2925" r:id="rId99"/>
    <p:sldId id="2936" r:id="rId100"/>
    <p:sldId id="2937" r:id="rId101"/>
    <p:sldId id="2978" r:id="rId102"/>
    <p:sldId id="2754" r:id="rId103"/>
    <p:sldId id="2076" r:id="rId104"/>
    <p:sldId id="2877" r:id="rId105"/>
    <p:sldId id="2863" r:id="rId106"/>
    <p:sldId id="2864" r:id="rId107"/>
    <p:sldId id="2872" r:id="rId108"/>
    <p:sldId id="2860" r:id="rId109"/>
    <p:sldId id="2660" r:id="rId110"/>
    <p:sldId id="2974" r:id="rId111"/>
    <p:sldId id="2946" r:id="rId112"/>
    <p:sldId id="2415" r:id="rId113"/>
    <p:sldId id="2701" r:id="rId114"/>
    <p:sldId id="2798" r:id="rId115"/>
    <p:sldId id="2809" r:id="rId116"/>
    <p:sldId id="1863" r:id="rId117"/>
    <p:sldId id="2865" r:id="rId118"/>
    <p:sldId id="2710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440"/>
    <a:srgbClr val="F3753F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3"/>
    <p:restoredTop sz="96275"/>
  </p:normalViewPr>
  <p:slideViewPr>
    <p:cSldViewPr snapToGrid="0" snapToObjects="1">
      <p:cViewPr>
        <p:scale>
          <a:sx n="212" d="100"/>
          <a:sy n="212" d="100"/>
        </p:scale>
        <p:origin x="456" y="81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11/3/22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3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CCDD2E-4838-27CC-8370-A79B816D1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Layout" Target="../slideLayouts/slideLayout14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tags" Target="../tags/tag68.xml"/><Relationship Id="rId21" Type="http://schemas.openxmlformats.org/officeDocument/2006/relationships/tags" Target="../tags/tag63.xml"/><Relationship Id="rId42" Type="http://schemas.openxmlformats.org/officeDocument/2006/relationships/tags" Target="../tags/tag84.xml"/><Relationship Id="rId47" Type="http://schemas.openxmlformats.org/officeDocument/2006/relationships/tags" Target="../tags/tag89.xml"/><Relationship Id="rId63" Type="http://schemas.openxmlformats.org/officeDocument/2006/relationships/tags" Target="../tags/tag105.xml"/><Relationship Id="rId68" Type="http://schemas.openxmlformats.org/officeDocument/2006/relationships/tags" Target="../tags/tag110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9" Type="http://schemas.openxmlformats.org/officeDocument/2006/relationships/tags" Target="../tags/tag71.xml"/><Relationship Id="rId11" Type="http://schemas.openxmlformats.org/officeDocument/2006/relationships/tags" Target="../tags/tag53.xml"/><Relationship Id="rId24" Type="http://schemas.openxmlformats.org/officeDocument/2006/relationships/tags" Target="../tags/tag66.xml"/><Relationship Id="rId32" Type="http://schemas.openxmlformats.org/officeDocument/2006/relationships/tags" Target="../tags/tag74.xml"/><Relationship Id="rId37" Type="http://schemas.openxmlformats.org/officeDocument/2006/relationships/tags" Target="../tags/tag79.xml"/><Relationship Id="rId40" Type="http://schemas.openxmlformats.org/officeDocument/2006/relationships/tags" Target="../tags/tag82.xml"/><Relationship Id="rId45" Type="http://schemas.openxmlformats.org/officeDocument/2006/relationships/tags" Target="../tags/tag87.xml"/><Relationship Id="rId53" Type="http://schemas.openxmlformats.org/officeDocument/2006/relationships/tags" Target="../tags/tag95.xml"/><Relationship Id="rId58" Type="http://schemas.openxmlformats.org/officeDocument/2006/relationships/tags" Target="../tags/tag100.xml"/><Relationship Id="rId66" Type="http://schemas.openxmlformats.org/officeDocument/2006/relationships/tags" Target="../tags/tag108.xml"/><Relationship Id="rId74" Type="http://schemas.openxmlformats.org/officeDocument/2006/relationships/tags" Target="../tags/tag116.xml"/><Relationship Id="rId5" Type="http://schemas.openxmlformats.org/officeDocument/2006/relationships/tags" Target="../tags/tag47.xml"/><Relationship Id="rId61" Type="http://schemas.openxmlformats.org/officeDocument/2006/relationships/tags" Target="../tags/tag103.xml"/><Relationship Id="rId19" Type="http://schemas.openxmlformats.org/officeDocument/2006/relationships/tags" Target="../tags/tag61.xml"/><Relationship Id="rId14" Type="http://schemas.openxmlformats.org/officeDocument/2006/relationships/tags" Target="../tags/tag56.xml"/><Relationship Id="rId22" Type="http://schemas.openxmlformats.org/officeDocument/2006/relationships/tags" Target="../tags/tag64.xml"/><Relationship Id="rId27" Type="http://schemas.openxmlformats.org/officeDocument/2006/relationships/tags" Target="../tags/tag69.xml"/><Relationship Id="rId30" Type="http://schemas.openxmlformats.org/officeDocument/2006/relationships/tags" Target="../tags/tag72.xml"/><Relationship Id="rId35" Type="http://schemas.openxmlformats.org/officeDocument/2006/relationships/tags" Target="../tags/tag77.xml"/><Relationship Id="rId43" Type="http://schemas.openxmlformats.org/officeDocument/2006/relationships/tags" Target="../tags/tag85.xml"/><Relationship Id="rId48" Type="http://schemas.openxmlformats.org/officeDocument/2006/relationships/tags" Target="../tags/tag90.xml"/><Relationship Id="rId56" Type="http://schemas.openxmlformats.org/officeDocument/2006/relationships/tags" Target="../tags/tag98.xml"/><Relationship Id="rId64" Type="http://schemas.openxmlformats.org/officeDocument/2006/relationships/tags" Target="../tags/tag106.xml"/><Relationship Id="rId69" Type="http://schemas.openxmlformats.org/officeDocument/2006/relationships/tags" Target="../tags/tag111.xml"/><Relationship Id="rId8" Type="http://schemas.openxmlformats.org/officeDocument/2006/relationships/tags" Target="../tags/tag50.xml"/><Relationship Id="rId51" Type="http://schemas.openxmlformats.org/officeDocument/2006/relationships/tags" Target="../tags/tag93.xml"/><Relationship Id="rId72" Type="http://schemas.openxmlformats.org/officeDocument/2006/relationships/tags" Target="../tags/tag114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tags" Target="../tags/tag67.xml"/><Relationship Id="rId33" Type="http://schemas.openxmlformats.org/officeDocument/2006/relationships/tags" Target="../tags/tag75.xml"/><Relationship Id="rId38" Type="http://schemas.openxmlformats.org/officeDocument/2006/relationships/tags" Target="../tags/tag80.xml"/><Relationship Id="rId46" Type="http://schemas.openxmlformats.org/officeDocument/2006/relationships/tags" Target="../tags/tag88.xml"/><Relationship Id="rId59" Type="http://schemas.openxmlformats.org/officeDocument/2006/relationships/tags" Target="../tags/tag101.xml"/><Relationship Id="rId67" Type="http://schemas.openxmlformats.org/officeDocument/2006/relationships/tags" Target="../tags/tag109.xml"/><Relationship Id="rId20" Type="http://schemas.openxmlformats.org/officeDocument/2006/relationships/tags" Target="../tags/tag62.xml"/><Relationship Id="rId41" Type="http://schemas.openxmlformats.org/officeDocument/2006/relationships/tags" Target="../tags/tag83.xml"/><Relationship Id="rId54" Type="http://schemas.openxmlformats.org/officeDocument/2006/relationships/tags" Target="../tags/tag96.xml"/><Relationship Id="rId62" Type="http://schemas.openxmlformats.org/officeDocument/2006/relationships/tags" Target="../tags/tag104.xml"/><Relationship Id="rId70" Type="http://schemas.openxmlformats.org/officeDocument/2006/relationships/tags" Target="../tags/tag112.xml"/><Relationship Id="rId75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5" Type="http://schemas.openxmlformats.org/officeDocument/2006/relationships/tags" Target="../tags/tag57.xml"/><Relationship Id="rId23" Type="http://schemas.openxmlformats.org/officeDocument/2006/relationships/tags" Target="../tags/tag65.xml"/><Relationship Id="rId28" Type="http://schemas.openxmlformats.org/officeDocument/2006/relationships/tags" Target="../tags/tag70.xml"/><Relationship Id="rId36" Type="http://schemas.openxmlformats.org/officeDocument/2006/relationships/tags" Target="../tags/tag78.xml"/><Relationship Id="rId49" Type="http://schemas.openxmlformats.org/officeDocument/2006/relationships/tags" Target="../tags/tag91.xml"/><Relationship Id="rId57" Type="http://schemas.openxmlformats.org/officeDocument/2006/relationships/tags" Target="../tags/tag99.xml"/><Relationship Id="rId10" Type="http://schemas.openxmlformats.org/officeDocument/2006/relationships/tags" Target="../tags/tag52.xml"/><Relationship Id="rId31" Type="http://schemas.openxmlformats.org/officeDocument/2006/relationships/tags" Target="../tags/tag73.xml"/><Relationship Id="rId44" Type="http://schemas.openxmlformats.org/officeDocument/2006/relationships/tags" Target="../tags/tag86.xml"/><Relationship Id="rId52" Type="http://schemas.openxmlformats.org/officeDocument/2006/relationships/tags" Target="../tags/tag94.xml"/><Relationship Id="rId60" Type="http://schemas.openxmlformats.org/officeDocument/2006/relationships/tags" Target="../tags/tag102.xml"/><Relationship Id="rId65" Type="http://schemas.openxmlformats.org/officeDocument/2006/relationships/tags" Target="../tags/tag107.xml"/><Relationship Id="rId73" Type="http://schemas.openxmlformats.org/officeDocument/2006/relationships/tags" Target="../tags/tag115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39" Type="http://schemas.openxmlformats.org/officeDocument/2006/relationships/tags" Target="../tags/tag81.xml"/><Relationship Id="rId34" Type="http://schemas.openxmlformats.org/officeDocument/2006/relationships/tags" Target="../tags/tag76.xml"/><Relationship Id="rId50" Type="http://schemas.openxmlformats.org/officeDocument/2006/relationships/tags" Target="../tags/tag92.xml"/><Relationship Id="rId55" Type="http://schemas.openxmlformats.org/officeDocument/2006/relationships/tags" Target="../tags/tag97.xml"/><Relationship Id="rId7" Type="http://schemas.openxmlformats.org/officeDocument/2006/relationships/tags" Target="../tags/tag49.xml"/><Relationship Id="rId71" Type="http://schemas.openxmlformats.org/officeDocument/2006/relationships/tags" Target="../tags/tag1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tags" Target="../tags/tag142.xml"/><Relationship Id="rId39" Type="http://schemas.openxmlformats.org/officeDocument/2006/relationships/tags" Target="../tags/tag155.xml"/><Relationship Id="rId21" Type="http://schemas.openxmlformats.org/officeDocument/2006/relationships/tags" Target="../tags/tag137.xml"/><Relationship Id="rId34" Type="http://schemas.openxmlformats.org/officeDocument/2006/relationships/tags" Target="../tags/tag150.xml"/><Relationship Id="rId42" Type="http://schemas.openxmlformats.org/officeDocument/2006/relationships/tags" Target="../tags/tag158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tags" Target="../tags/tag136.xml"/><Relationship Id="rId29" Type="http://schemas.openxmlformats.org/officeDocument/2006/relationships/tags" Target="../tags/tag145.xml"/><Relationship Id="rId41" Type="http://schemas.openxmlformats.org/officeDocument/2006/relationships/tags" Target="../tags/tag157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tags" Target="../tags/tag140.xml"/><Relationship Id="rId32" Type="http://schemas.openxmlformats.org/officeDocument/2006/relationships/tags" Target="../tags/tag148.xml"/><Relationship Id="rId37" Type="http://schemas.openxmlformats.org/officeDocument/2006/relationships/tags" Target="../tags/tag153.xml"/><Relationship Id="rId40" Type="http://schemas.openxmlformats.org/officeDocument/2006/relationships/tags" Target="../tags/tag156.xml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tags" Target="../tags/tag139.xml"/><Relationship Id="rId28" Type="http://schemas.openxmlformats.org/officeDocument/2006/relationships/tags" Target="../tags/tag144.xml"/><Relationship Id="rId36" Type="http://schemas.openxmlformats.org/officeDocument/2006/relationships/tags" Target="../tags/tag152.xml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31" Type="http://schemas.openxmlformats.org/officeDocument/2006/relationships/tags" Target="../tags/tag147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tags" Target="../tags/tag138.xml"/><Relationship Id="rId27" Type="http://schemas.openxmlformats.org/officeDocument/2006/relationships/tags" Target="../tags/tag143.xml"/><Relationship Id="rId30" Type="http://schemas.openxmlformats.org/officeDocument/2006/relationships/tags" Target="../tags/tag146.xml"/><Relationship Id="rId35" Type="http://schemas.openxmlformats.org/officeDocument/2006/relationships/tags" Target="../tags/tag151.xml"/><Relationship Id="rId43" Type="http://schemas.openxmlformats.org/officeDocument/2006/relationships/tags" Target="../tags/tag159.xml"/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tags" Target="../tags/tag141.xml"/><Relationship Id="rId33" Type="http://schemas.openxmlformats.org/officeDocument/2006/relationships/tags" Target="../tags/tag149.xml"/><Relationship Id="rId38" Type="http://schemas.openxmlformats.org/officeDocument/2006/relationships/tags" Target="../tags/tag15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26" Type="http://schemas.openxmlformats.org/officeDocument/2006/relationships/tags" Target="../tags/tag185.xml"/><Relationship Id="rId3" Type="http://schemas.openxmlformats.org/officeDocument/2006/relationships/tags" Target="../tags/tag162.xml"/><Relationship Id="rId21" Type="http://schemas.openxmlformats.org/officeDocument/2006/relationships/tags" Target="../tags/tag180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tags" Target="../tags/tag179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9.xml"/><Relationship Id="rId19" Type="http://schemas.openxmlformats.org/officeDocument/2006/relationships/tags" Target="../tags/tag178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tags" Target="../tags/tag212.xml"/><Relationship Id="rId21" Type="http://schemas.openxmlformats.org/officeDocument/2006/relationships/tags" Target="../tags/tag207.xml"/><Relationship Id="rId42" Type="http://schemas.openxmlformats.org/officeDocument/2006/relationships/tags" Target="../tags/tag228.xml"/><Relationship Id="rId47" Type="http://schemas.openxmlformats.org/officeDocument/2006/relationships/tags" Target="../tags/tag233.xml"/><Relationship Id="rId63" Type="http://schemas.openxmlformats.org/officeDocument/2006/relationships/tags" Target="../tags/tag249.xml"/><Relationship Id="rId68" Type="http://schemas.openxmlformats.org/officeDocument/2006/relationships/tags" Target="../tags/tag254.xml"/><Relationship Id="rId2" Type="http://schemas.openxmlformats.org/officeDocument/2006/relationships/tags" Target="../tags/tag188.xml"/><Relationship Id="rId16" Type="http://schemas.openxmlformats.org/officeDocument/2006/relationships/tags" Target="../tags/tag202.xml"/><Relationship Id="rId29" Type="http://schemas.openxmlformats.org/officeDocument/2006/relationships/tags" Target="../tags/tag215.xml"/><Relationship Id="rId11" Type="http://schemas.openxmlformats.org/officeDocument/2006/relationships/tags" Target="../tags/tag197.xml"/><Relationship Id="rId24" Type="http://schemas.openxmlformats.org/officeDocument/2006/relationships/tags" Target="../tags/tag210.xml"/><Relationship Id="rId32" Type="http://schemas.openxmlformats.org/officeDocument/2006/relationships/tags" Target="../tags/tag218.xml"/><Relationship Id="rId37" Type="http://schemas.openxmlformats.org/officeDocument/2006/relationships/tags" Target="../tags/tag223.xml"/><Relationship Id="rId40" Type="http://schemas.openxmlformats.org/officeDocument/2006/relationships/tags" Target="../tags/tag226.xml"/><Relationship Id="rId45" Type="http://schemas.openxmlformats.org/officeDocument/2006/relationships/tags" Target="../tags/tag231.xml"/><Relationship Id="rId53" Type="http://schemas.openxmlformats.org/officeDocument/2006/relationships/tags" Target="../tags/tag239.xml"/><Relationship Id="rId58" Type="http://schemas.openxmlformats.org/officeDocument/2006/relationships/tags" Target="../tags/tag244.xml"/><Relationship Id="rId66" Type="http://schemas.openxmlformats.org/officeDocument/2006/relationships/tags" Target="../tags/tag252.xml"/><Relationship Id="rId74" Type="http://schemas.openxmlformats.org/officeDocument/2006/relationships/tags" Target="../tags/tag260.xml"/><Relationship Id="rId5" Type="http://schemas.openxmlformats.org/officeDocument/2006/relationships/tags" Target="../tags/tag191.xml"/><Relationship Id="rId61" Type="http://schemas.openxmlformats.org/officeDocument/2006/relationships/tags" Target="../tags/tag247.xml"/><Relationship Id="rId19" Type="http://schemas.openxmlformats.org/officeDocument/2006/relationships/tags" Target="../tags/tag205.xml"/><Relationship Id="rId14" Type="http://schemas.openxmlformats.org/officeDocument/2006/relationships/tags" Target="../tags/tag200.xml"/><Relationship Id="rId22" Type="http://schemas.openxmlformats.org/officeDocument/2006/relationships/tags" Target="../tags/tag208.xml"/><Relationship Id="rId27" Type="http://schemas.openxmlformats.org/officeDocument/2006/relationships/tags" Target="../tags/tag213.xml"/><Relationship Id="rId30" Type="http://schemas.openxmlformats.org/officeDocument/2006/relationships/tags" Target="../tags/tag216.xml"/><Relationship Id="rId35" Type="http://schemas.openxmlformats.org/officeDocument/2006/relationships/tags" Target="../tags/tag221.xml"/><Relationship Id="rId43" Type="http://schemas.openxmlformats.org/officeDocument/2006/relationships/tags" Target="../tags/tag229.xml"/><Relationship Id="rId48" Type="http://schemas.openxmlformats.org/officeDocument/2006/relationships/tags" Target="../tags/tag234.xml"/><Relationship Id="rId56" Type="http://schemas.openxmlformats.org/officeDocument/2006/relationships/tags" Target="../tags/tag242.xml"/><Relationship Id="rId64" Type="http://schemas.openxmlformats.org/officeDocument/2006/relationships/tags" Target="../tags/tag250.xml"/><Relationship Id="rId69" Type="http://schemas.openxmlformats.org/officeDocument/2006/relationships/tags" Target="../tags/tag255.xml"/><Relationship Id="rId8" Type="http://schemas.openxmlformats.org/officeDocument/2006/relationships/tags" Target="../tags/tag194.xml"/><Relationship Id="rId51" Type="http://schemas.openxmlformats.org/officeDocument/2006/relationships/tags" Target="../tags/tag237.xml"/><Relationship Id="rId72" Type="http://schemas.openxmlformats.org/officeDocument/2006/relationships/tags" Target="../tags/tag258.xml"/><Relationship Id="rId3" Type="http://schemas.openxmlformats.org/officeDocument/2006/relationships/tags" Target="../tags/tag189.xml"/><Relationship Id="rId12" Type="http://schemas.openxmlformats.org/officeDocument/2006/relationships/tags" Target="../tags/tag198.xml"/><Relationship Id="rId17" Type="http://schemas.openxmlformats.org/officeDocument/2006/relationships/tags" Target="../tags/tag203.xml"/><Relationship Id="rId25" Type="http://schemas.openxmlformats.org/officeDocument/2006/relationships/tags" Target="../tags/tag211.xml"/><Relationship Id="rId33" Type="http://schemas.openxmlformats.org/officeDocument/2006/relationships/tags" Target="../tags/tag219.xml"/><Relationship Id="rId38" Type="http://schemas.openxmlformats.org/officeDocument/2006/relationships/tags" Target="../tags/tag224.xml"/><Relationship Id="rId46" Type="http://schemas.openxmlformats.org/officeDocument/2006/relationships/tags" Target="../tags/tag232.xml"/><Relationship Id="rId59" Type="http://schemas.openxmlformats.org/officeDocument/2006/relationships/tags" Target="../tags/tag245.xml"/><Relationship Id="rId67" Type="http://schemas.openxmlformats.org/officeDocument/2006/relationships/tags" Target="../tags/tag253.xml"/><Relationship Id="rId20" Type="http://schemas.openxmlformats.org/officeDocument/2006/relationships/tags" Target="../tags/tag206.xml"/><Relationship Id="rId41" Type="http://schemas.openxmlformats.org/officeDocument/2006/relationships/tags" Target="../tags/tag227.xml"/><Relationship Id="rId54" Type="http://schemas.openxmlformats.org/officeDocument/2006/relationships/tags" Target="../tags/tag240.xml"/><Relationship Id="rId62" Type="http://schemas.openxmlformats.org/officeDocument/2006/relationships/tags" Target="../tags/tag248.xml"/><Relationship Id="rId70" Type="http://schemas.openxmlformats.org/officeDocument/2006/relationships/tags" Target="../tags/tag256.xml"/><Relationship Id="rId75" Type="http://schemas.openxmlformats.org/officeDocument/2006/relationships/slideLayout" Target="../slideLayouts/slideLayout4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5" Type="http://schemas.openxmlformats.org/officeDocument/2006/relationships/tags" Target="../tags/tag201.xml"/><Relationship Id="rId23" Type="http://schemas.openxmlformats.org/officeDocument/2006/relationships/tags" Target="../tags/tag209.xml"/><Relationship Id="rId28" Type="http://schemas.openxmlformats.org/officeDocument/2006/relationships/tags" Target="../tags/tag214.xml"/><Relationship Id="rId36" Type="http://schemas.openxmlformats.org/officeDocument/2006/relationships/tags" Target="../tags/tag222.xml"/><Relationship Id="rId49" Type="http://schemas.openxmlformats.org/officeDocument/2006/relationships/tags" Target="../tags/tag235.xml"/><Relationship Id="rId57" Type="http://schemas.openxmlformats.org/officeDocument/2006/relationships/tags" Target="../tags/tag243.xml"/><Relationship Id="rId10" Type="http://schemas.openxmlformats.org/officeDocument/2006/relationships/tags" Target="../tags/tag196.xml"/><Relationship Id="rId31" Type="http://schemas.openxmlformats.org/officeDocument/2006/relationships/tags" Target="../tags/tag217.xml"/><Relationship Id="rId44" Type="http://schemas.openxmlformats.org/officeDocument/2006/relationships/tags" Target="../tags/tag230.xml"/><Relationship Id="rId52" Type="http://schemas.openxmlformats.org/officeDocument/2006/relationships/tags" Target="../tags/tag238.xml"/><Relationship Id="rId60" Type="http://schemas.openxmlformats.org/officeDocument/2006/relationships/tags" Target="../tags/tag246.xml"/><Relationship Id="rId65" Type="http://schemas.openxmlformats.org/officeDocument/2006/relationships/tags" Target="../tags/tag251.xml"/><Relationship Id="rId73" Type="http://schemas.openxmlformats.org/officeDocument/2006/relationships/tags" Target="../tags/tag259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3" Type="http://schemas.openxmlformats.org/officeDocument/2006/relationships/tags" Target="../tags/tag199.xml"/><Relationship Id="rId18" Type="http://schemas.openxmlformats.org/officeDocument/2006/relationships/tags" Target="../tags/tag204.xml"/><Relationship Id="rId39" Type="http://schemas.openxmlformats.org/officeDocument/2006/relationships/tags" Target="../tags/tag225.xml"/><Relationship Id="rId34" Type="http://schemas.openxmlformats.org/officeDocument/2006/relationships/tags" Target="../tags/tag220.xml"/><Relationship Id="rId50" Type="http://schemas.openxmlformats.org/officeDocument/2006/relationships/tags" Target="../tags/tag236.xml"/><Relationship Id="rId55" Type="http://schemas.openxmlformats.org/officeDocument/2006/relationships/tags" Target="../tags/tag241.xml"/><Relationship Id="rId7" Type="http://schemas.openxmlformats.org/officeDocument/2006/relationships/tags" Target="../tags/tag193.xml"/><Relationship Id="rId71" Type="http://schemas.openxmlformats.org/officeDocument/2006/relationships/tags" Target="../tags/tag25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9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13 – November 1,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168" y="794359"/>
            <a:ext cx="11237113" cy="16535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Repeat the series of instructions in a loop means </a:t>
            </a:r>
            <a:r>
              <a:rPr lang="en-US" sz="2400" dirty="0">
                <a:solidFill>
                  <a:srgbClr val="F37440"/>
                </a:solidFill>
              </a:rPr>
              <a:t>altering the flow of execution</a:t>
            </a:r>
          </a:p>
          <a:p>
            <a:r>
              <a:rPr lang="en-US" sz="2400" dirty="0"/>
              <a:t>This is used with if statements and loops</a:t>
            </a:r>
          </a:p>
          <a:p>
            <a:r>
              <a:rPr lang="en-US" sz="2400" dirty="0"/>
              <a:t>Below is an </a:t>
            </a:r>
            <a:r>
              <a:rPr lang="en-US" sz="2400" dirty="0">
                <a:solidFill>
                  <a:srgbClr val="FF0000"/>
                </a:solidFill>
              </a:rPr>
              <a:t>infinite</a:t>
            </a:r>
            <a:r>
              <a:rPr lang="en-US" sz="2400" dirty="0"/>
              <a:t> loop (</a:t>
            </a:r>
            <a:r>
              <a:rPr lang="en-US" sz="2400" dirty="0" err="1"/>
              <a:t>br</a:t>
            </a:r>
            <a:r>
              <a:rPr lang="en-US" sz="2400" dirty="0"/>
              <a:t> instruction: unconditional branch: "</a:t>
            </a:r>
            <a:r>
              <a:rPr lang="en-US" sz="2400" dirty="0" err="1"/>
              <a:t>goto</a:t>
            </a:r>
            <a:r>
              <a:rPr lang="en-US" sz="24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Execution: Looping in the Execution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768669" y="321807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768669" y="3823512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768669" y="4333103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768669" y="4877599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9194337" y="3218074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9194337" y="2637168"/>
            <a:ext cx="273343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9194337" y="377185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9194338" y="4333103"/>
            <a:ext cx="2733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9194337" y="4890616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017EF-D148-97FF-58F6-85943BE3EF5D}"/>
              </a:ext>
            </a:extLst>
          </p:cNvPr>
          <p:cNvSpPr txBox="1"/>
          <p:nvPr/>
        </p:nvSpPr>
        <p:spPr>
          <a:xfrm>
            <a:off x="3768669" y="5422095"/>
            <a:ext cx="44101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2BD60E46-C1D2-B4F1-C81C-195663FFDE31}"/>
              </a:ext>
            </a:extLst>
          </p:cNvPr>
          <p:cNvSpPr/>
          <p:nvPr/>
        </p:nvSpPr>
        <p:spPr>
          <a:xfrm rot="16200000">
            <a:off x="2465400" y="3614180"/>
            <a:ext cx="2758268" cy="2021286"/>
          </a:xfrm>
          <a:prstGeom prst="circularArrow">
            <a:avLst>
              <a:gd name="adj1" fmla="val 6610"/>
              <a:gd name="adj2" fmla="val 690887"/>
              <a:gd name="adj3" fmla="val 20414060"/>
              <a:gd name="adj4" fmla="val 11185238"/>
              <a:gd name="adj5" fmla="val 14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E9A41-4435-8240-BB9C-8BA5B003BF07}"/>
              </a:ext>
            </a:extLst>
          </p:cNvPr>
          <p:cNvSpPr txBox="1"/>
          <p:nvPr/>
        </p:nvSpPr>
        <p:spPr>
          <a:xfrm>
            <a:off x="3499583" y="6113889"/>
            <a:ext cx="713528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branch to the instruction at memory location with the label: 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2673828-E788-04B3-5959-E6EA5BBE3308}"/>
              </a:ext>
            </a:extLst>
          </p:cNvPr>
          <p:cNvSpPr/>
          <p:nvPr/>
        </p:nvSpPr>
        <p:spPr>
          <a:xfrm>
            <a:off x="6698162" y="5883760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61BE3-45EB-45E8-E9B1-5EE212C2DF11}"/>
              </a:ext>
            </a:extLst>
          </p:cNvPr>
          <p:cNvSpPr txBox="1"/>
          <p:nvPr/>
        </p:nvSpPr>
        <p:spPr>
          <a:xfrm>
            <a:off x="2833891" y="2609426"/>
            <a:ext cx="533992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address of this instruction has the name .</a:t>
            </a:r>
            <a:r>
              <a:rPr lang="en-US" dirty="0" err="1">
                <a:solidFill>
                  <a:srgbClr val="0070C0"/>
                </a:solidFill>
              </a:rPr>
              <a:t>Lloop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2CD16C8E-387F-5BED-FA3F-3AA43D700F6E}"/>
              </a:ext>
            </a:extLst>
          </p:cNvPr>
          <p:cNvSpPr/>
          <p:nvPr/>
        </p:nvSpPr>
        <p:spPr>
          <a:xfrm rot="10800000">
            <a:off x="4284869" y="2987944"/>
            <a:ext cx="242047" cy="2301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B8683F-3261-E5F5-1DBF-32ACF53F76FD}"/>
              </a:ext>
            </a:extLst>
          </p:cNvPr>
          <p:cNvSpPr txBox="1"/>
          <p:nvPr/>
        </p:nvSpPr>
        <p:spPr>
          <a:xfrm>
            <a:off x="116734" y="3162311"/>
            <a:ext cx="290335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Infinite loop C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r1 +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r0 = r0 + r0;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= r0 – r1;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while(1);</a:t>
            </a:r>
          </a:p>
        </p:txBody>
      </p:sp>
    </p:spTree>
    <p:extLst>
      <p:ext uri="{BB962C8B-B14F-4D97-AF65-F5344CB8AC3E}">
        <p14:creationId xmlns:p14="http://schemas.microsoft.com/office/powerpoint/2010/main" val="421561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6" y="397935"/>
            <a:ext cx="9799455" cy="436880"/>
          </a:xfrm>
        </p:spPr>
        <p:txBody>
          <a:bodyPr/>
          <a:lstStyle/>
          <a:p>
            <a:r>
              <a:rPr lang="en-US" dirty="0"/>
              <a:t>Example: 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249600" y="1126990"/>
            <a:ext cx="6562787" cy="440221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add     r3, r2, MSGSZ   //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// at end of buffer yet?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// get next char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// is it less than an 'A" 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// if so, not CAP 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// is it greater than a 'Z"?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// if so, not CAP</a:t>
            </a:r>
          </a:p>
          <a:p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r1, r1, 1	   // is a CAP increment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// move to next char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   //go to loop guard while top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01DF7-8C82-E5E4-B718-77B58F700F7C}"/>
              </a:ext>
            </a:extLst>
          </p:cNvPr>
          <p:cNvSpPr txBox="1"/>
          <p:nvPr/>
        </p:nvSpPr>
        <p:spPr>
          <a:xfrm>
            <a:off x="611108" y="5555694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Base register pointer with an end pointer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868BFA-C594-B69E-5F79-B6A9AD4BE26D}"/>
              </a:ext>
            </a:extLst>
          </p:cNvPr>
          <p:cNvGrpSpPr/>
          <p:nvPr/>
        </p:nvGrpSpPr>
        <p:grpSpPr>
          <a:xfrm>
            <a:off x="7217958" y="1126990"/>
            <a:ext cx="4882982" cy="4771549"/>
            <a:chOff x="7217958" y="1126990"/>
            <a:chExt cx="4882982" cy="47715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9BDE7D-1DD5-0F99-199A-505D6032E07E}"/>
                </a:ext>
              </a:extLst>
            </p:cNvPr>
            <p:cNvSpPr/>
            <p:nvPr/>
          </p:nvSpPr>
          <p:spPr bwMode="auto">
            <a:xfrm>
              <a:off x="7217958" y="1126990"/>
              <a:ext cx="4709820" cy="440221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r2, =msg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mov     r3, 0      // index reg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r3, MSGZ   // are we done?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ldrb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r0, [r2, r3]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'A'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r0, 'Z'</a:t>
              </a: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    .</a:t>
              </a:r>
              <a:r>
                <a:rPr lang="en-US" sz="16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r1, r1, 1</a:t>
              </a:r>
            </a:p>
            <a:p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add     r3, r3, 1  // index++</a:t>
              </a: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b       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Lwhile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Lexit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D067DB-6B4F-72F4-3AA1-55FD2EB98B24}"/>
                </a:ext>
              </a:extLst>
            </p:cNvPr>
            <p:cNvSpPr txBox="1"/>
            <p:nvPr/>
          </p:nvSpPr>
          <p:spPr>
            <a:xfrm>
              <a:off x="7217958" y="5529207"/>
              <a:ext cx="4882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Base register pointer + Offset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4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4FB0-EB24-D9AB-6E0C-E145581A15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0162" y="5214671"/>
            <a:ext cx="4408377" cy="1239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Make sure to index by bytes and increment the index register by </a:t>
            </a:r>
            <a:r>
              <a:rPr lang="en-US" dirty="0" err="1"/>
              <a:t>sizeof</a:t>
            </a:r>
            <a:r>
              <a:rPr lang="en-US" dirty="0"/>
              <a:t>(int) =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Example: Base Register + Register Offset Two Buffers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93455" y="493986"/>
            <a:ext cx="4721793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 = {1, 3, 5, 7, 9, 11};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[SZ];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SZ;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9BDE7D-1DD5-0F99-199A-505D6032E07E}"/>
              </a:ext>
            </a:extLst>
          </p:cNvPr>
          <p:cNvSpPr/>
          <p:nvPr/>
        </p:nvSpPr>
        <p:spPr bwMode="auto">
          <a:xfrm>
            <a:off x="5836257" y="383461"/>
            <a:ext cx="6241562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.data       // segment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:.word       1, 3, 5, 7, 9, 11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SRCSZ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(. 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 // bytes msg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:.space    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SRCSZ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INT_STEP,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r0,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r1, 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mov     r2, 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SRCSZ 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bytes!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r3, [r0, r2]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str    r3, [r1, r2]</a:t>
            </a:r>
          </a:p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    r2, r2,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INT_STEP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b     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16963-56AC-3250-FF56-7DC73B80D68D}"/>
              </a:ext>
            </a:extLst>
          </p:cNvPr>
          <p:cNvSpPr txBox="1"/>
          <p:nvPr/>
        </p:nvSpPr>
        <p:spPr>
          <a:xfrm>
            <a:off x="9587924" y="5436647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2" y="14492"/>
            <a:ext cx="12093758" cy="490633"/>
          </a:xfrm>
        </p:spPr>
        <p:txBody>
          <a:bodyPr/>
          <a:lstStyle/>
          <a:p>
            <a:r>
              <a:rPr lang="en-US" dirty="0"/>
              <a:t>Reference: LDR/STR – Register To/From Memory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624" y="2841489"/>
            <a:ext cx="10048377" cy="15964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+ 0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Rm]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pointer +- offset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424715" y="656435"/>
            <a:ext cx="5633963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3718" y="177796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3814625" y="2193840"/>
            <a:ext cx="1680909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offset constant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4252" y="185703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694858" y="219900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destination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557076" y="149076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2866348" y="149546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3478312" y="149076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2260536" y="149181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2616764" y="108497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1855237" y="707399"/>
            <a:ext cx="395683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1855238" y="149076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557076" y="72244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1547447" y="109177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AE9F5-DC96-824F-A293-2B5EB5AFE680}"/>
              </a:ext>
            </a:extLst>
          </p:cNvPr>
          <p:cNvGrpSpPr/>
          <p:nvPr/>
        </p:nvGrpSpPr>
        <p:grpSpPr>
          <a:xfrm>
            <a:off x="6293814" y="630667"/>
            <a:ext cx="5633964" cy="1989556"/>
            <a:chOff x="6260122" y="452935"/>
            <a:chExt cx="5633964" cy="19895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E002E9-C49C-B144-8E83-3FD2C22AF615}"/>
                </a:ext>
              </a:extLst>
            </p:cNvPr>
            <p:cNvSpPr/>
            <p:nvPr/>
          </p:nvSpPr>
          <p:spPr>
            <a:xfrm>
              <a:off x="6260122" y="452935"/>
              <a:ext cx="5633964" cy="19895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9FD4B8-2998-BE4D-999F-BC8A0EBE6D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41249" y="1603051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56F3AB-7A3A-074A-A40B-8FD368B0416B}"/>
                </a:ext>
              </a:extLst>
            </p:cNvPr>
            <p:cNvSpPr txBox="1"/>
            <p:nvPr/>
          </p:nvSpPr>
          <p:spPr>
            <a:xfrm>
              <a:off x="9465482" y="1959340"/>
              <a:ext cx="233493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Offset/index Register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BB029A-B563-7F46-B372-0DD7A36B2ED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00815" y="162237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564177-F2D3-104B-9EDA-B15B325F67A7}"/>
                </a:ext>
              </a:extLst>
            </p:cNvPr>
            <p:cNvSpPr txBox="1"/>
            <p:nvPr/>
          </p:nvSpPr>
          <p:spPr>
            <a:xfrm>
              <a:off x="6617594" y="1960993"/>
              <a:ext cx="276229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Rd – destination register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56B6B8-EDBA-5844-BB01-2EA1896DFCF1}"/>
                </a:ext>
              </a:extLst>
            </p:cNvPr>
            <p:cNvSpPr txBox="1"/>
            <p:nvPr/>
          </p:nvSpPr>
          <p:spPr>
            <a:xfrm>
              <a:off x="6740915" y="1255794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ldr</a:t>
              </a:r>
              <a:r>
                <a:rPr lang="en-US" sz="2000" b="1" dirty="0">
                  <a:solidFill>
                    <a:schemeClr val="tx2"/>
                  </a:solidFill>
                </a:rPr>
                <a:t>/str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1DC2C2-F786-7841-A483-4BAFA3CFBD2B}"/>
                </a:ext>
              </a:extLst>
            </p:cNvPr>
            <p:cNvSpPr txBox="1"/>
            <p:nvPr/>
          </p:nvSpPr>
          <p:spPr>
            <a:xfrm>
              <a:off x="9013463" y="125944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B3D027-53D7-8544-8ADD-28926B9D792A}"/>
                </a:ext>
              </a:extLst>
            </p:cNvPr>
            <p:cNvSpPr txBox="1"/>
            <p:nvPr/>
          </p:nvSpPr>
          <p:spPr>
            <a:xfrm>
              <a:off x="8407651" y="125579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FC9B910-3792-524C-9DC7-9987E5CF347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10557" y="886078"/>
              <a:ext cx="0" cy="3909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CCDD2-37B6-4F47-8970-7FB05A862360}"/>
                </a:ext>
              </a:extLst>
            </p:cNvPr>
            <p:cNvSpPr txBox="1"/>
            <p:nvPr/>
          </p:nvSpPr>
          <p:spPr>
            <a:xfrm>
              <a:off x="8030030" y="529634"/>
              <a:ext cx="38103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Rn – base register contain address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8A716F-DB0F-2F47-B855-E8DCC6916433}"/>
                </a:ext>
              </a:extLst>
            </p:cNvPr>
            <p:cNvSpPr txBox="1"/>
            <p:nvPr/>
          </p:nvSpPr>
          <p:spPr>
            <a:xfrm>
              <a:off x="9623059" y="1255794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377830-13DC-1744-8C63-67313136F57B}"/>
                </a:ext>
              </a:extLst>
            </p:cNvPr>
            <p:cNvSpPr txBox="1"/>
            <p:nvPr/>
          </p:nvSpPr>
          <p:spPr>
            <a:xfrm>
              <a:off x="8030030" y="1259447"/>
              <a:ext cx="385596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U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5FFCDC-3B9F-6841-B790-4155C75ACE51}"/>
                </a:ext>
              </a:extLst>
            </p:cNvPr>
            <p:cNvSpPr txBox="1"/>
            <p:nvPr/>
          </p:nvSpPr>
          <p:spPr>
            <a:xfrm>
              <a:off x="6696665" y="534423"/>
              <a:ext cx="122842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+/- offset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5AE734-E36F-4447-B624-0F705B60C59D}"/>
                </a:ext>
              </a:extLst>
            </p:cNvPr>
            <p:cNvCxnSpPr/>
            <p:nvPr/>
          </p:nvCxnSpPr>
          <p:spPr>
            <a:xfrm>
              <a:off x="7687036" y="903755"/>
              <a:ext cx="500589" cy="39898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856C21-FD78-7B4B-8EBD-9CB66FDB0BC1}"/>
              </a:ext>
            </a:extLst>
          </p:cNvPr>
          <p:cNvSpPr txBox="1"/>
          <p:nvPr/>
        </p:nvSpPr>
        <p:spPr>
          <a:xfrm>
            <a:off x="1933500" y="4633442"/>
            <a:ext cx="8877840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&amp;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var_x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=mylabel+4  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*(mylabel+4) = r1</a:t>
            </a:r>
          </a:p>
          <a:p>
            <a:pPr>
              <a:tabLst>
                <a:tab pos="1371600" algn="l"/>
              </a:tabLst>
            </a:pP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r1, =0x246abcd 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an immediate into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*r3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[r0]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*r0 = r1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	r1, [r3, -4]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= *(r3 – 4) (4 bytes)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  	r1, [r0, r2]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*(r0 + r2) = r1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25B32A-B5C4-0F41-851D-72A3ECAB0F7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730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200" b="1" i="0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r1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200" b="1" i="0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r1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r1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200" b="1" i="0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r1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r1 </a:t>
                      </a:r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1" i="0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1" i="0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F631A-1A57-85BC-46B8-8B5769E8D70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223" y="605254"/>
            <a:ext cx="2759503" cy="3997643"/>
          </a:xfrm>
        </p:spPr>
        <p:txBody>
          <a:bodyPr/>
          <a:lstStyle/>
          <a:p>
            <a:r>
              <a:rPr lang="en-US" sz="2000" b="1" dirty="0">
                <a:solidFill>
                  <a:schemeClr val="accent1"/>
                </a:solidFill>
              </a:rPr>
              <a:t>Assembler automatically inserts into the text </a:t>
            </a:r>
            <a:r>
              <a:rPr lang="en-US" sz="2000" dirty="0">
                <a:solidFill>
                  <a:schemeClr val="accent1"/>
                </a:solidFill>
              </a:rPr>
              <a:t>segment an array (table) of pointers</a:t>
            </a:r>
          </a:p>
          <a:p>
            <a:r>
              <a:rPr lang="en-US" sz="2000" dirty="0"/>
              <a:t>Each entry contains a 32-bit address of one of the labels</a:t>
            </a:r>
          </a:p>
          <a:p>
            <a:r>
              <a:rPr lang="en-US" sz="2000" dirty="0"/>
              <a:t>Uses r15 (PC) as base register to load the entry into a reg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921987" y="1941121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921986" y="1278166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921984" y="2604076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82479" y="3309009"/>
            <a:ext cx="9183518" cy="3253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416748" y="4875281"/>
            <a:ext cx="2917786" cy="4001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rgbClr val="0070C0"/>
                </a:solidFill>
              </a:rPr>
              <a:t>displacement (bytes) - 8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0D7518-5687-FCD2-1D20-3254FA1E2FB4}"/>
              </a:ext>
            </a:extLst>
          </p:cNvPr>
          <p:cNvSpPr txBox="1"/>
          <p:nvPr/>
        </p:nvSpPr>
        <p:spPr>
          <a:xfrm>
            <a:off x="146757" y="5467653"/>
            <a:ext cx="260813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The assembler creates this table before generating the .o file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2754888" y="5876057"/>
            <a:ext cx="445512" cy="10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56" y="146769"/>
            <a:ext cx="11428023" cy="506092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Literal Table (Array) each entry is a pointer to a different Label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C8F43-1822-5546-8EFC-7C467D216D4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9109D-997A-421B-7933-A3E7ED090824}"/>
              </a:ext>
            </a:extLst>
          </p:cNvPr>
          <p:cNvSpPr/>
          <p:nvPr/>
        </p:nvSpPr>
        <p:spPr bwMode="auto">
          <a:xfrm>
            <a:off x="2882482" y="1398886"/>
            <a:ext cx="9144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1452F-0BEB-B31C-A551-DB818EDD6DF8}"/>
              </a:ext>
            </a:extLst>
          </p:cNvPr>
          <p:cNvSpPr txBox="1"/>
          <p:nvPr/>
        </p:nvSpPr>
        <p:spPr>
          <a:xfrm>
            <a:off x="2882481" y="735931"/>
            <a:ext cx="914401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8D35D-C9CE-4AC1-C447-D307B31E4414}"/>
              </a:ext>
            </a:extLst>
          </p:cNvPr>
          <p:cNvSpPr txBox="1"/>
          <p:nvPr/>
        </p:nvSpPr>
        <p:spPr>
          <a:xfrm flipH="1">
            <a:off x="2882479" y="2061841"/>
            <a:ext cx="9144012" cy="707886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DB840-DA8D-E926-8CFE-056A7B4C0D71}"/>
              </a:ext>
            </a:extLst>
          </p:cNvPr>
          <p:cNvSpPr/>
          <p:nvPr/>
        </p:nvSpPr>
        <p:spPr>
          <a:xfrm>
            <a:off x="2894301" y="2729423"/>
            <a:ext cx="9183518" cy="37297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// replaces: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[</a:t>
            </a:r>
            <a:r>
              <a:rPr lang="en-US" sz="20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PC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  <a:r>
              <a:rPr lang="en-US" sz="20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]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// replaces: 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r0, =y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 &lt;last line of your assembly, typically a function return&gt;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entry #1 32-bit address for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#2 32-bit address for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entry #3 32-bit address for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</a:rPr>
              <a:t>Lmesg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9E252-1056-7538-329B-C887934B9A3B}"/>
              </a:ext>
            </a:extLst>
          </p:cNvPr>
          <p:cNvCxnSpPr>
            <a:cxnSpLocks/>
          </p:cNvCxnSpPr>
          <p:nvPr/>
        </p:nvCxnSpPr>
        <p:spPr>
          <a:xfrm>
            <a:off x="3450118" y="4501593"/>
            <a:ext cx="0" cy="115680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B59A4-67A4-0281-7283-EAEFBC098BB1}"/>
              </a:ext>
            </a:extLst>
          </p:cNvPr>
          <p:cNvSpPr txBox="1"/>
          <p:nvPr/>
        </p:nvSpPr>
        <p:spPr>
          <a:xfrm>
            <a:off x="2882479" y="419882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8FACF-9991-580F-2C0C-67F20307A3CA}"/>
              </a:ext>
            </a:extLst>
          </p:cNvPr>
          <p:cNvSpPr txBox="1"/>
          <p:nvPr/>
        </p:nvSpPr>
        <p:spPr>
          <a:xfrm>
            <a:off x="2086190" y="4879394"/>
            <a:ext cx="1297150" cy="261610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100" i="1" dirty="0">
                <a:solidFill>
                  <a:srgbClr val="0070C0"/>
                </a:solidFill>
              </a:rPr>
              <a:t>displacement2 - 8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79EF0-D2A9-0B24-2355-D3772A7F5696}"/>
              </a:ext>
            </a:extLst>
          </p:cNvPr>
          <p:cNvSpPr/>
          <p:nvPr/>
        </p:nvSpPr>
        <p:spPr>
          <a:xfrm>
            <a:off x="1663430" y="5613296"/>
            <a:ext cx="1967750" cy="92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143EC6-71CE-8C79-29DB-303E45F84584}"/>
              </a:ext>
            </a:extLst>
          </p:cNvPr>
          <p:cNvCxnSpPr>
            <a:cxnSpLocks/>
          </p:cNvCxnSpPr>
          <p:nvPr/>
        </p:nvCxnSpPr>
        <p:spPr>
          <a:xfrm>
            <a:off x="1969509" y="3557028"/>
            <a:ext cx="0" cy="2109528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4C2F31-5DCB-A838-0D3E-1BF844D00F44}"/>
              </a:ext>
            </a:extLst>
          </p:cNvPr>
          <p:cNvSpPr txBox="1"/>
          <p:nvPr/>
        </p:nvSpPr>
        <p:spPr>
          <a:xfrm>
            <a:off x="2857394" y="3387751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</a:rPr>
              <a:t>(address)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1FE97-4D82-1CB3-0BFA-ECE94E1ABE75}"/>
              </a:ext>
            </a:extLst>
          </p:cNvPr>
          <p:cNvSpPr txBox="1"/>
          <p:nvPr/>
        </p:nvSpPr>
        <p:spPr>
          <a:xfrm>
            <a:off x="482504" y="4014157"/>
            <a:ext cx="1394933" cy="276999"/>
          </a:xfrm>
          <a:prstGeom prst="rect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rgbClr val="0070C0"/>
                </a:solidFill>
              </a:rPr>
              <a:t>displacement1 - 8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722324-CF39-A52F-76B3-C1D1CA1E5F1A}"/>
              </a:ext>
            </a:extLst>
          </p:cNvPr>
          <p:cNvCxnSpPr>
            <a:stCxn id="20" idx="1"/>
          </p:cNvCxnSpPr>
          <p:nvPr/>
        </p:nvCxnSpPr>
        <p:spPr>
          <a:xfrm flipH="1">
            <a:off x="1852104" y="3557028"/>
            <a:ext cx="10052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C8FA51-97B1-DFD8-F9D7-BED6739F86DF}"/>
              </a:ext>
            </a:extLst>
          </p:cNvPr>
          <p:cNvSpPr txBox="1"/>
          <p:nvPr/>
        </p:nvSpPr>
        <p:spPr>
          <a:xfrm>
            <a:off x="467520" y="1109989"/>
            <a:ext cx="2057722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C00000"/>
                </a:solidFill>
              </a:rPr>
              <a:t>displacement is different </a:t>
            </a:r>
            <a:r>
              <a:rPr lang="en-US" sz="2000" dirty="0"/>
              <a:t>for each use.</a:t>
            </a:r>
          </a:p>
          <a:p>
            <a:r>
              <a:rPr lang="en-US" sz="2000" dirty="0"/>
              <a:t>As the PC is different at each instruction </a:t>
            </a:r>
          </a:p>
        </p:txBody>
      </p:sp>
    </p:spTree>
    <p:extLst>
      <p:ext uri="{BB962C8B-B14F-4D97-AF65-F5344CB8AC3E}">
        <p14:creationId xmlns:p14="http://schemas.microsoft.com/office/powerpoint/2010/main" val="16667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54BCF-798C-BE22-005A-D121C0CE72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6103B-3F8F-F0FD-06B0-7D741762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01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7" y="307684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155" y="2965796"/>
            <a:ext cx="11287690" cy="37062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&lt;architecture&gt;</a:t>
            </a:r>
          </a:p>
          <a:p>
            <a:pPr lvl="1"/>
            <a:r>
              <a:rPr lang="en-US" sz="2000" dirty="0"/>
              <a:t>Specifies the target architecture to generate machine code</a:t>
            </a:r>
          </a:p>
          <a:p>
            <a:pPr lvl="1"/>
            <a:r>
              <a:rPr lang="en-US" sz="2000" dirty="0"/>
              <a:t>Typically specify oldest ARM arch you want the code to run on – most arm CPUs are backwards compatible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Use the 32-bit ARM instructions, There is an alternative 16-bit instruction set called thumb that we will not be using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&lt;version&gt;</a:t>
            </a: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Specify which floating point co-processor instructions to use (OPTIONAL we will not be using floating point)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97612" y="1216365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32456" y="1564066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88230" y="1280469"/>
            <a:ext cx="2148575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File Header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At the top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97612" y="2471128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E662F3-A3F8-334E-BF2A-E41213CC4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214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156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>
                <a:solidFill>
                  <a:srgbClr val="0070C0"/>
                </a:solidFill>
                <a:cs typeface="Courier New" panose="02070309020205020404" pitchFamily="49" charset="0"/>
              </a:rPr>
              <a:t>	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In CSE30 required use:  </a:t>
            </a: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61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56727" y="4570569"/>
            <a:ext cx="7078545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of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333737" y="3574170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register from memory (read)</a:t>
            </a:r>
          </a:p>
          <a:p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r3, [r1, 0]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+ 0 = 0x1004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315574" y="4227345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901821" y="5886894"/>
            <a:ext cx="50161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328269" y="4998246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Using Registers as Pointers to Memory -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322457" y="595906"/>
            <a:ext cx="568617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want to do a x[1] = x[0]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 have to do this in two steps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 = &amp;x;    // r1 contains address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memory to register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 + 1) = r3;  // register to memory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2CDD881-0446-6E85-6333-79A1FD5DA51A}"/>
              </a:ext>
            </a:extLst>
          </p:cNvPr>
          <p:cNvSpPr txBox="1"/>
          <p:nvPr/>
        </p:nvSpPr>
        <p:spPr>
          <a:xfrm>
            <a:off x="1112749" y="3697312"/>
            <a:ext cx="469872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register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memory (write)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	r3, [r1, 4]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= r1 + 4 = 0x1008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289E907-ED44-B8F9-7D9A-BE4D6803CFF3}"/>
              </a:ext>
            </a:extLst>
          </p:cNvPr>
          <p:cNvCxnSpPr>
            <a:cxnSpLocks/>
          </p:cNvCxnSpPr>
          <p:nvPr/>
        </p:nvCxnSpPr>
        <p:spPr>
          <a:xfrm flipV="1">
            <a:off x="3094586" y="4350487"/>
            <a:ext cx="0" cy="27569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C5B726-018A-E561-804D-F570CE997B34}"/>
              </a:ext>
            </a:extLst>
          </p:cNvPr>
          <p:cNvSpPr txBox="1"/>
          <p:nvPr/>
        </p:nvSpPr>
        <p:spPr>
          <a:xfrm>
            <a:off x="801730" y="6115022"/>
            <a:ext cx="506584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will cover this instruction in more detail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C92A4-0FD2-EECB-C50D-FB3AAC9D4F16}"/>
              </a:ext>
            </a:extLst>
          </p:cNvPr>
          <p:cNvSpPr txBox="1"/>
          <p:nvPr/>
        </p:nvSpPr>
        <p:spPr>
          <a:xfrm>
            <a:off x="1107281" y="5121388"/>
            <a:ext cx="40485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[ ] </a:t>
            </a:r>
            <a:r>
              <a:rPr lang="en-US" dirty="0">
                <a:solidFill>
                  <a:srgbClr val="2C895B"/>
                </a:solidFill>
              </a:rPr>
              <a:t>around the operands is like the * dereference op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124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Aarch32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14 – November 3,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1</a:t>
            </a:r>
          </a:p>
        </p:txBody>
      </p:sp>
    </p:spTree>
    <p:extLst>
      <p:ext uri="{BB962C8B-B14F-4D97-AF65-F5344CB8AC3E}">
        <p14:creationId xmlns:p14="http://schemas.microsoft.com/office/powerpoint/2010/main" val="215698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E7A361-8350-844A-B46B-A6EEE21CB5ED}"/>
              </a:ext>
            </a:extLst>
          </p:cNvPr>
          <p:cNvSpPr/>
          <p:nvPr/>
        </p:nvSpPr>
        <p:spPr bwMode="auto">
          <a:xfrm>
            <a:off x="7153835" y="1203456"/>
            <a:ext cx="4773943" cy="364212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ba000002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10440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00010440 &lt;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36A66-93EC-6644-9E0B-E766189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9" y="100170"/>
            <a:ext cx="10694407" cy="629771"/>
          </a:xfrm>
        </p:spPr>
        <p:txBody>
          <a:bodyPr/>
          <a:lstStyle/>
          <a:p>
            <a:r>
              <a:rPr lang="en-US" sz="2800" dirty="0"/>
              <a:t>CPU Operational Overview: Executing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D3B6-E447-174E-8963-9FCA769B3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368" y="872036"/>
            <a:ext cx="6857469" cy="541232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>
                <a:solidFill>
                  <a:srgbClr val="0070C0"/>
                </a:solidFill>
              </a:rPr>
              <a:t>Everything </a:t>
            </a:r>
            <a:r>
              <a:rPr lang="en-US" altLang="en-US" sz="2000" dirty="0"/>
              <a:t>has a</a:t>
            </a:r>
            <a:r>
              <a:rPr lang="en-US" altLang="en-US" sz="2000" b="1" dirty="0">
                <a:solidFill>
                  <a:srgbClr val="0070C0"/>
                </a:solidFill>
              </a:rPr>
              <a:t> memory address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chemeClr val="accent1"/>
                </a:solidFill>
              </a:rPr>
              <a:t>instructions</a:t>
            </a:r>
            <a:r>
              <a:rPr lang="en-US" altLang="en-US" sz="2000" dirty="0"/>
              <a:t> &amp; </a:t>
            </a:r>
            <a:r>
              <a:rPr lang="en-US" altLang="en-US" sz="2000" b="1" dirty="0">
                <a:solidFill>
                  <a:schemeClr val="accent1"/>
                </a:solidFill>
              </a:rPr>
              <a:t>data</a:t>
            </a:r>
          </a:p>
          <a:p>
            <a:pPr marL="546100" lvl="1" indent="-203200"/>
            <a:r>
              <a:rPr lang="en-US" altLang="en-US" sz="2000" dirty="0"/>
              <a:t>Machine code uses addresses for loops, branches, function calls, variables,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1 Fetch</a:t>
            </a:r>
          </a:p>
          <a:p>
            <a:pPr marL="685800" lvl="1" indent="-342900"/>
            <a:r>
              <a:rPr lang="en-US" sz="2000" dirty="0"/>
              <a:t>read the instruction into memory </a:t>
            </a:r>
            <a:r>
              <a:rPr lang="en-US" sz="2000" b="1" i="1" dirty="0">
                <a:solidFill>
                  <a:schemeClr val="accent1"/>
                </a:solidFill>
              </a:rPr>
              <a:t>(fetch)</a:t>
            </a:r>
          </a:p>
          <a:p>
            <a:pPr marL="685800" lvl="1" indent="-342900"/>
            <a:r>
              <a:rPr lang="en-US" sz="2000" dirty="0"/>
              <a:t>program counter is </a:t>
            </a:r>
            <a:r>
              <a:rPr lang="en-US" sz="2000" dirty="0">
                <a:solidFill>
                  <a:srgbClr val="2C895B"/>
                </a:solidFill>
              </a:rPr>
              <a:t>automatically incremented (+4) to contain the address of the next instruction in memory </a:t>
            </a:r>
            <a:r>
              <a:rPr lang="en-US" sz="2000" dirty="0"/>
              <a:t>Instructions are 32 bits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2 Decode</a:t>
            </a:r>
          </a:p>
          <a:p>
            <a:pPr lvl="1"/>
            <a:r>
              <a:rPr lang="en-US" sz="2000" b="1" i="1" dirty="0">
                <a:solidFill>
                  <a:schemeClr val="accent5"/>
                </a:solidFill>
              </a:rPr>
              <a:t>Decodes the instruction </a:t>
            </a:r>
            <a:r>
              <a:rPr lang="en-US" sz="2000" dirty="0"/>
              <a:t>and sets up execution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</a:rPr>
              <a:t>3 Execute</a:t>
            </a:r>
          </a:p>
          <a:p>
            <a:pPr lvl="1"/>
            <a:r>
              <a:rPr lang="en-US" sz="2000" dirty="0"/>
              <a:t>CPU completes the </a:t>
            </a:r>
            <a:r>
              <a:rPr lang="en-US" sz="2000" b="1" i="1" dirty="0">
                <a:solidFill>
                  <a:schemeClr val="accent5"/>
                </a:solidFill>
              </a:rPr>
              <a:t>executio</a:t>
            </a:r>
            <a:r>
              <a:rPr lang="en-US" sz="2000" b="1" dirty="0">
                <a:solidFill>
                  <a:schemeClr val="accent5"/>
                </a:solidFill>
              </a:rPr>
              <a:t>n</a:t>
            </a:r>
            <a:r>
              <a:rPr lang="en-US" sz="2000" dirty="0"/>
              <a:t> of the instruction </a:t>
            </a:r>
          </a:p>
          <a:p>
            <a:pPr lvl="1"/>
            <a:r>
              <a:rPr lang="en-US" sz="2000" dirty="0"/>
              <a:t>Execution may alter the pc to take branches,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Go to </a:t>
            </a:r>
            <a:r>
              <a:rPr lang="en-US" sz="2000" b="1" dirty="0">
                <a:solidFill>
                  <a:schemeClr val="accent1"/>
                </a:solidFill>
              </a:rPr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BBFD-CC59-5A47-8C0F-C85B8202EAD0}"/>
              </a:ext>
            </a:extLst>
          </p:cNvPr>
          <p:cNvSpPr txBox="1"/>
          <p:nvPr/>
        </p:nvSpPr>
        <p:spPr>
          <a:xfrm>
            <a:off x="7392262" y="1219122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address   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91A3F-7406-CD4C-A3BD-E95D3A9F7C50}"/>
              </a:ext>
            </a:extLst>
          </p:cNvPr>
          <p:cNvSpPr txBox="1"/>
          <p:nvPr/>
        </p:nvSpPr>
        <p:spPr>
          <a:xfrm>
            <a:off x="9552976" y="1234787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assembly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6CB3F-6175-3544-81F0-D1A6404B7C73}"/>
              </a:ext>
            </a:extLst>
          </p:cNvPr>
          <p:cNvSpPr txBox="1"/>
          <p:nvPr/>
        </p:nvSpPr>
        <p:spPr>
          <a:xfrm>
            <a:off x="8205821" y="84979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 segment in memory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EF7879-D18F-C04B-A578-AFDFBA510D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07057B-DB05-E772-F434-639A053B76B6}"/>
              </a:ext>
            </a:extLst>
          </p:cNvPr>
          <p:cNvGrpSpPr/>
          <p:nvPr/>
        </p:nvGrpSpPr>
        <p:grpSpPr>
          <a:xfrm>
            <a:off x="5809129" y="1797992"/>
            <a:ext cx="1767798" cy="252767"/>
            <a:chOff x="5809129" y="2075792"/>
            <a:chExt cx="1767798" cy="25276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7A110C9-78C2-0148-8F81-F76EC069F3BB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2FD753B-827F-E2A5-F35C-DC0185760D25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2DE79B-6073-5585-1E2C-F28C217EBDAB}"/>
              </a:ext>
            </a:extLst>
          </p:cNvPr>
          <p:cNvGrpSpPr/>
          <p:nvPr/>
        </p:nvGrpSpPr>
        <p:grpSpPr>
          <a:xfrm>
            <a:off x="5809129" y="2050759"/>
            <a:ext cx="1767798" cy="252767"/>
            <a:chOff x="5809129" y="2075792"/>
            <a:chExt cx="1767798" cy="252767"/>
          </a:xfrm>
        </p:grpSpPr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9A8C5B06-E47C-B5EC-57EE-E8E6E6069028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782FBB15-C8BA-E802-9AC3-952C3BC47DE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4186BA-D254-97D7-C65A-572D44D8EBE4}"/>
              </a:ext>
            </a:extLst>
          </p:cNvPr>
          <p:cNvGrpSpPr/>
          <p:nvPr/>
        </p:nvGrpSpPr>
        <p:grpSpPr>
          <a:xfrm>
            <a:off x="5805558" y="2303526"/>
            <a:ext cx="1767798" cy="252767"/>
            <a:chOff x="5809129" y="2075792"/>
            <a:chExt cx="1767798" cy="252767"/>
          </a:xfrm>
        </p:grpSpPr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B92D9640-E9CB-2793-ED23-6615C51A4AE9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10">
              <a:extLst>
                <a:ext uri="{FF2B5EF4-FFF2-40B4-BE49-F238E27FC236}">
                  <a16:creationId xmlns:a16="http://schemas.microsoft.com/office/drawing/2014/main" id="{079B4BF3-851B-5F19-F9B0-B6B593F71D45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31AC90-A779-9555-6E5C-A7BF42007828}"/>
              </a:ext>
            </a:extLst>
          </p:cNvPr>
          <p:cNvGrpSpPr/>
          <p:nvPr/>
        </p:nvGrpSpPr>
        <p:grpSpPr>
          <a:xfrm>
            <a:off x="5805558" y="2564766"/>
            <a:ext cx="1767798" cy="252767"/>
            <a:chOff x="5809129" y="2075792"/>
            <a:chExt cx="1767798" cy="252767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2566FF76-1D44-B146-C378-0CA10868950D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A35A1B7F-DB53-3097-3DFD-63931B341CF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FB9112-0473-483D-A7C2-344E7F5D9621}"/>
              </a:ext>
            </a:extLst>
          </p:cNvPr>
          <p:cNvGrpSpPr/>
          <p:nvPr/>
        </p:nvGrpSpPr>
        <p:grpSpPr>
          <a:xfrm>
            <a:off x="5880883" y="3511076"/>
            <a:ext cx="1767798" cy="252767"/>
            <a:chOff x="5809129" y="2075792"/>
            <a:chExt cx="1767798" cy="252767"/>
          </a:xfrm>
        </p:grpSpPr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374C338-978C-7E0A-0CB1-945924C416A5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10">
              <a:extLst>
                <a:ext uri="{FF2B5EF4-FFF2-40B4-BE49-F238E27FC236}">
                  <a16:creationId xmlns:a16="http://schemas.microsoft.com/office/drawing/2014/main" id="{BCBD43E4-A0A9-B92F-CC9A-2BD0357F9725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B9450-F972-A546-9417-55C2228EDECB}"/>
              </a:ext>
            </a:extLst>
          </p:cNvPr>
          <p:cNvGrpSpPr/>
          <p:nvPr/>
        </p:nvGrpSpPr>
        <p:grpSpPr>
          <a:xfrm>
            <a:off x="5880883" y="3770146"/>
            <a:ext cx="1767798" cy="252767"/>
            <a:chOff x="5809129" y="2075792"/>
            <a:chExt cx="1767798" cy="252767"/>
          </a:xfrm>
        </p:grpSpPr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4739515A-DB0A-3BC5-2944-4F1C11C3EB9A}"/>
                </a:ext>
              </a:extLst>
            </p:cNvPr>
            <p:cNvSpPr/>
            <p:nvPr/>
          </p:nvSpPr>
          <p:spPr>
            <a:xfrm flipV="1">
              <a:off x="6768353" y="2118354"/>
              <a:ext cx="808574" cy="167645"/>
            </a:xfrm>
            <a:prstGeom prst="rightArrow">
              <a:avLst>
                <a:gd name="adj1" fmla="val 4999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3" name="Rectangle 10">
              <a:extLst>
                <a:ext uri="{FF2B5EF4-FFF2-40B4-BE49-F238E27FC236}">
                  <a16:creationId xmlns:a16="http://schemas.microsoft.com/office/drawing/2014/main" id="{5F8B8512-3339-0349-F016-7F2BA0F81BAA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5809129" y="2075792"/>
              <a:ext cx="959224" cy="2527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kern="0" dirty="0">
                  <a:solidFill>
                    <a:schemeClr val="accent6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r15/pc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D88D25E-AC3A-4F27-361B-53FE228A17BE}"/>
              </a:ext>
            </a:extLst>
          </p:cNvPr>
          <p:cNvSpPr txBox="1"/>
          <p:nvPr/>
        </p:nvSpPr>
        <p:spPr>
          <a:xfrm>
            <a:off x="7177165" y="4953043"/>
            <a:ext cx="4751622" cy="830997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cs typeface="Courier New" panose="02070309020205020404" pitchFamily="49" charset="0"/>
              </a:rPr>
              <a:t>Edited output For output Created by the command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objdump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–d –S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adds source code</a:t>
            </a:r>
          </a:p>
        </p:txBody>
      </p:sp>
    </p:spTree>
    <p:extLst>
      <p:ext uri="{BB962C8B-B14F-4D97-AF65-F5344CB8AC3E}">
        <p14:creationId xmlns:p14="http://schemas.microsoft.com/office/powerpoint/2010/main" val="34979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52" y="355371"/>
            <a:ext cx="5304660" cy="715294"/>
          </a:xfrm>
        </p:spPr>
        <p:txBody>
          <a:bodyPr/>
          <a:lstStyle/>
          <a:p>
            <a:r>
              <a:rPr lang="en-US" dirty="0"/>
              <a:t>Arm Core Organization &amp; Floorplan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pic>
        <p:nvPicPr>
          <p:cNvPr id="4" name="Picture 2" descr="ARM introduces new-generation Cortex-A72, second-gen 64-bit core | KitGuru">
            <a:extLst>
              <a:ext uri="{FF2B5EF4-FFF2-40B4-BE49-F238E27FC236}">
                <a16:creationId xmlns:a16="http://schemas.microsoft.com/office/drawing/2014/main" id="{F2D4E25F-766A-0B4F-90E8-892D42E5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93" y="1216477"/>
            <a:ext cx="5115071" cy="427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248252" y="6133297"/>
            <a:ext cx="463466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(not an A72)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35280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5843452" y="929420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imm8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143366" y="312694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984" y="5082000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98580" y="95609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775793" y="3655894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5465109" y="4944371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add/sub/</a:t>
            </a:r>
            <a:r>
              <a:rPr lang="en-US" dirty="0" err="1"/>
              <a:t>rsub</a:t>
            </a:r>
            <a:r>
              <a:rPr lang="en-US" dirty="0"/>
              <a:t>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1611" y="2191049"/>
            <a:ext cx="6867630" cy="261255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constant - 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Rm - Rn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ECE0E8-3048-3147-9830-F1E45384EB1F}"/>
              </a:ext>
            </a:extLst>
          </p:cNvPr>
          <p:cNvSpPr/>
          <p:nvPr/>
        </p:nvSpPr>
        <p:spPr bwMode="auto">
          <a:xfrm>
            <a:off x="137698" y="5187690"/>
            <a:ext cx="5185962" cy="10451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r5, 5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r5 = 5</a:t>
            </a:r>
          </a:p>
          <a:p>
            <a:pPr algn="just"/>
            <a:r>
              <a:rPr lang="en-IN" sz="2000" dirty="0">
                <a:latin typeface="Consolas" panose="020B0609020204030204" pitchFamily="49" charset="0"/>
                <a:cs typeface="Consolas" panose="020B0609020204030204" pitchFamily="49" charset="0"/>
              </a:rPr>
              <a:t>mov   r7, 7       </a:t>
            </a:r>
            <a:r>
              <a:rPr lang="en-IN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7</a:t>
            </a:r>
          </a:p>
          <a:p>
            <a:pPr algn="just"/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r7, r7, r5  </a:t>
            </a:r>
            <a:r>
              <a:rPr lang="pt-BR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r7 = 12 r5 = 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rsub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0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R (register) Type Data Processing: Machine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32D5-477D-AB5B-09F3-9C9F0212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009" y="2086930"/>
            <a:ext cx="10771991" cy="11975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CD6E3C-ADB9-34E7-F690-59E75D0C2639}"/>
              </a:ext>
            </a:extLst>
          </p:cNvPr>
          <p:cNvGrpSpPr/>
          <p:nvPr/>
        </p:nvGrpSpPr>
        <p:grpSpPr>
          <a:xfrm>
            <a:off x="5410986" y="3171046"/>
            <a:ext cx="6294117" cy="3550346"/>
            <a:chOff x="5410986" y="3171046"/>
            <a:chExt cx="6294117" cy="3550346"/>
          </a:xfrm>
        </p:grpSpPr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756235" y="2825797"/>
              <a:ext cx="1197536" cy="1888034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839" y="3292392"/>
              <a:ext cx="4309264" cy="342900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88383" y="611005"/>
            <a:ext cx="10023794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</a:t>
            </a:r>
            <a:r>
              <a:rPr lang="en-US" dirty="0">
                <a:solidFill>
                  <a:srgbClr val="2C895B"/>
                </a:solidFill>
              </a:rPr>
              <a:t>process data using three-register arguments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Rm 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02C3E-6D9D-CB8F-ABFF-0DC9A4C9C5DA}"/>
              </a:ext>
            </a:extLst>
          </p:cNvPr>
          <p:cNvGrpSpPr/>
          <p:nvPr/>
        </p:nvGrpSpPr>
        <p:grpSpPr>
          <a:xfrm>
            <a:off x="333487" y="3851737"/>
            <a:ext cx="6191349" cy="2718249"/>
            <a:chOff x="333487" y="3851737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851737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039962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0000 0000 </a:t>
              </a:r>
              <a:r>
                <a:rPr lang="en-US" altLang="en-US" sz="2400" b="1" dirty="0">
                  <a:solidFill>
                    <a:srgbClr val="0F54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0011 </a:t>
              </a:r>
              <a:endParaRPr lang="en-US" altLang="en-US" sz="3600" dirty="0"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08321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00</a:t>
              </a:r>
              <a:r>
                <a:rPr lang="en-US" sz="2400" dirty="0">
                  <a:solidFill>
                    <a:srgbClr val="0070C0"/>
                  </a:solidFill>
                </a:rPr>
                <a:t>3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20835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558463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9EB96F-1485-EF98-CC4E-EDAF3FBE47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DAD3480E-8E26-4F0A-6B2A-60745062EF8C}"/>
              </a:ext>
            </a:extLst>
          </p:cNvPr>
          <p:cNvSpPr/>
          <p:nvPr/>
        </p:nvSpPr>
        <p:spPr>
          <a:xfrm>
            <a:off x="4412512" y="3022424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4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BA0A28-961C-4251-3AC2-9A3F6829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0158"/>
          </a:xfrm>
        </p:spPr>
        <p:txBody>
          <a:bodyPr/>
          <a:lstStyle/>
          <a:p>
            <a:r>
              <a:rPr lang="en-US" dirty="0"/>
              <a:t>I (immediate) Type Data Processing: Machine Code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B9F58-77F2-493A-7217-90FEB135C31A}"/>
              </a:ext>
            </a:extLst>
          </p:cNvPr>
          <p:cNvGrpSpPr/>
          <p:nvPr/>
        </p:nvGrpSpPr>
        <p:grpSpPr>
          <a:xfrm>
            <a:off x="333487" y="3916280"/>
            <a:ext cx="6191349" cy="2718249"/>
            <a:chOff x="333487" y="3916280"/>
            <a:chExt cx="6191349" cy="27182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CC2CC-5DFF-0C2D-E0A4-1C8030C9CC4B}"/>
                </a:ext>
              </a:extLst>
            </p:cNvPr>
            <p:cNvSpPr txBox="1"/>
            <p:nvPr/>
          </p:nvSpPr>
          <p:spPr>
            <a:xfrm>
              <a:off x="1692199" y="3916280"/>
              <a:ext cx="2611115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49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9D09A-DD15-E1F1-C1E2-73DA2FACF860}"/>
                </a:ext>
              </a:extLst>
            </p:cNvPr>
            <p:cNvSpPr txBox="1"/>
            <p:nvPr/>
          </p:nvSpPr>
          <p:spPr>
            <a:xfrm>
              <a:off x="333487" y="5104505"/>
              <a:ext cx="6191349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 dirty="0">
                  <a:latin typeface="ArialMT"/>
                </a:rPr>
                <a:t>1110 000</a:t>
              </a:r>
              <a:r>
                <a:rPr lang="en-US" altLang="en-US" sz="2400" b="1" dirty="0">
                  <a:solidFill>
                    <a:srgbClr val="664CA5"/>
                  </a:solidFill>
                  <a:latin typeface="Arial" panose="020B0604020202020204" pitchFamily="34" charset="0"/>
                </a:rPr>
                <a:t>0 100</a:t>
              </a:r>
              <a:r>
                <a:rPr lang="en-US" altLang="en-US" sz="2400" dirty="0">
                  <a:latin typeface="ArialMT"/>
                </a:rPr>
                <a:t>0 </a:t>
              </a:r>
              <a:r>
                <a:rPr lang="en-US" altLang="en-US" sz="2400" b="1" dirty="0">
                  <a:solidFill>
                    <a:srgbClr val="3575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r>
                <a:rPr lang="en-US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0000 </a:t>
              </a:r>
              <a:r>
                <a:rPr lang="en-US" altLang="en-US" sz="2400" dirty="0">
                  <a:latin typeface="ArialMT"/>
                </a:rPr>
                <a:t>0000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MT"/>
                </a:rPr>
                <a:t>0011 </a:t>
              </a:r>
              <a:r>
                <a:rPr lang="en-US" altLang="en-US" sz="24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0001 </a:t>
              </a:r>
              <a:endParaRPr lang="en-US" altLang="en-US" sz="36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EABDF-D748-493A-00C6-73A0D1F39072}"/>
                </a:ext>
              </a:extLst>
            </p:cNvPr>
            <p:cNvSpPr txBox="1"/>
            <p:nvPr/>
          </p:nvSpPr>
          <p:spPr>
            <a:xfrm>
              <a:off x="2183803" y="6172864"/>
              <a:ext cx="197940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0xe0</a:t>
              </a:r>
              <a:r>
                <a:rPr lang="en-US" sz="2400" dirty="0">
                  <a:solidFill>
                    <a:srgbClr val="7030A0"/>
                  </a:solidFill>
                </a:rPr>
                <a:t>8</a:t>
              </a:r>
              <a:r>
                <a:rPr lang="en-US" sz="2400" dirty="0">
                  <a:solidFill>
                    <a:srgbClr val="2C895B"/>
                  </a:solidFill>
                </a:rPr>
                <a:t>1</a:t>
              </a:r>
              <a:r>
                <a:rPr lang="en-US" sz="2400" dirty="0">
                  <a:solidFill>
                    <a:srgbClr val="FF0000"/>
                  </a:solidFill>
                </a:rPr>
                <a:t>0</a:t>
              </a:r>
              <a:r>
                <a:rPr lang="en-US" sz="2400" dirty="0"/>
                <a:t>0</a:t>
              </a:r>
              <a:r>
                <a:rPr lang="en-US" sz="2400" dirty="0">
                  <a:solidFill>
                    <a:srgbClr val="0070C0"/>
                  </a:solidFill>
                </a:rPr>
                <a:t>31</a:t>
              </a:r>
              <a:r>
                <a:rPr lang="en-US" sz="2400" dirty="0"/>
                <a:t> </a:t>
              </a:r>
              <a:endParaRPr lang="en-US" sz="3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64E40E-87BE-7FF0-46BA-A8B9288EC054}"/>
                </a:ext>
              </a:extLst>
            </p:cNvPr>
            <p:cNvSpPr txBox="1"/>
            <p:nvPr/>
          </p:nvSpPr>
          <p:spPr>
            <a:xfrm>
              <a:off x="1992423" y="4485378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is encoded as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6040EF-7C40-5B99-031C-A00532CDA197}"/>
                </a:ext>
              </a:extLst>
            </p:cNvPr>
            <p:cNvSpPr txBox="1"/>
            <p:nvPr/>
          </p:nvSpPr>
          <p:spPr>
            <a:xfrm>
              <a:off x="2516113" y="5623006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in hex is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B8B891-894F-DF0B-FCDB-22CE13D506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455" y="2179416"/>
            <a:ext cx="10632141" cy="105617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0F2033-EFE4-512D-C8A5-3E4014F3CEF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8977" y="583081"/>
            <a:ext cx="10414045" cy="15176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that process data </a:t>
            </a:r>
            <a:r>
              <a:rPr lang="en-US" dirty="0">
                <a:solidFill>
                  <a:srgbClr val="2C895B"/>
                </a:solidFill>
              </a:rPr>
              <a:t>using two registers and a constant (in the instruction)</a:t>
            </a:r>
          </a:p>
          <a:p>
            <a:r>
              <a:rPr lang="en-US" sz="2200" dirty="0"/>
              <a:t>The general instruction format is (not all fields will be in every instruction)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opcode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Rd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destination)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Rn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 1), constant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66ACB2-B087-151D-3B84-73E06683CBE2}"/>
              </a:ext>
            </a:extLst>
          </p:cNvPr>
          <p:cNvGrpSpPr/>
          <p:nvPr/>
        </p:nvGrpSpPr>
        <p:grpSpPr>
          <a:xfrm>
            <a:off x="5320069" y="3180409"/>
            <a:ext cx="4931279" cy="3454120"/>
            <a:chOff x="5320069" y="3180409"/>
            <a:chExt cx="4931279" cy="34541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AD3600-F965-B1EA-8831-BDB274FC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4454" y="3692809"/>
              <a:ext cx="3696894" cy="2941720"/>
            </a:xfrm>
            <a:prstGeom prst="rect">
              <a:avLst/>
            </a:prstGeom>
          </p:spPr>
        </p:pic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E176C2B7-8215-11FF-650E-3ECCBFA3428C}"/>
                </a:ext>
              </a:extLst>
            </p:cNvPr>
            <p:cNvSpPr/>
            <p:nvPr/>
          </p:nvSpPr>
          <p:spPr>
            <a:xfrm rot="5400000">
              <a:off x="5265414" y="3235064"/>
              <a:ext cx="1197536" cy="1088226"/>
            </a:xfrm>
            <a:prstGeom prst="bentUpArrow">
              <a:avLst>
                <a:gd name="adj1" fmla="val 10627"/>
                <a:gd name="adj2" fmla="val 15568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0A36FC-6CC9-935C-5020-2DD3E0F30E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F37822D3-E24A-7A1A-059C-8660811F695A}"/>
              </a:ext>
            </a:extLst>
          </p:cNvPr>
          <p:cNvSpPr/>
          <p:nvPr/>
        </p:nvSpPr>
        <p:spPr>
          <a:xfrm>
            <a:off x="4303314" y="3044203"/>
            <a:ext cx="202018" cy="3880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BE07-67D2-5B47-3C2C-338CFFEA3542}"/>
              </a:ext>
            </a:extLst>
          </p:cNvPr>
          <p:cNvSpPr txBox="1"/>
          <p:nvPr/>
        </p:nvSpPr>
        <p:spPr>
          <a:xfrm>
            <a:off x="1408147" y="2651485"/>
            <a:ext cx="28405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537812-4533-2147-E47E-8F0AE35D00DA}"/>
              </a:ext>
            </a:extLst>
          </p:cNvPr>
          <p:cNvGrpSpPr/>
          <p:nvPr/>
        </p:nvGrpSpPr>
        <p:grpSpPr>
          <a:xfrm>
            <a:off x="9021013" y="3174705"/>
            <a:ext cx="2798734" cy="912433"/>
            <a:chOff x="9021013" y="3174705"/>
            <a:chExt cx="2798734" cy="912433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8031271-3D3E-C5DA-81A7-B13D1CF09E6D}"/>
                </a:ext>
              </a:extLst>
            </p:cNvPr>
            <p:cNvSpPr/>
            <p:nvPr/>
          </p:nvSpPr>
          <p:spPr>
            <a:xfrm rot="16200000">
              <a:off x="10240498" y="1955220"/>
              <a:ext cx="359764" cy="2798734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650399-AF77-5302-36A2-11B4A5A33C15}"/>
                </a:ext>
              </a:extLst>
            </p:cNvPr>
            <p:cNvSpPr txBox="1"/>
            <p:nvPr/>
          </p:nvSpPr>
          <p:spPr>
            <a:xfrm>
              <a:off x="9567494" y="3440807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immediate value</a:t>
              </a:r>
            </a:p>
            <a:p>
              <a:r>
                <a:rPr lang="en-US" dirty="0"/>
                <a:t>12 bits only!!!!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6" grpId="0"/>
      <p:bldP spid="17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- 1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3422" y="2367281"/>
            <a:ext cx="11736497" cy="418796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Assembly language source text files are </a:t>
            </a:r>
            <a:r>
              <a:rPr lang="en-US" sz="2400" b="1" dirty="0">
                <a:solidFill>
                  <a:srgbClr val="0070C0"/>
                </a:solidFill>
              </a:rPr>
              <a:t>line oriented</a:t>
            </a:r>
            <a:r>
              <a:rPr lang="en-US" sz="24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Each line represents </a:t>
            </a:r>
            <a:r>
              <a:rPr lang="en-US" sz="2400" dirty="0">
                <a:solidFill>
                  <a:schemeClr val="tx2"/>
                </a:solidFill>
              </a:rPr>
              <a:t>a </a:t>
            </a:r>
            <a:r>
              <a:rPr lang="en-US" sz="2400" b="1" dirty="0">
                <a:solidFill>
                  <a:srgbClr val="C00000"/>
                </a:solidFill>
              </a:rPr>
              <a:t>starting address in memory </a:t>
            </a:r>
            <a:r>
              <a:rPr lang="en-US" sz="2400" dirty="0">
                <a:solidFill>
                  <a:schemeClr val="tx2"/>
                </a:solidFill>
              </a:rPr>
              <a:t>and does </a:t>
            </a:r>
            <a:r>
              <a:rPr lang="en-US" sz="2400" b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rgbClr val="0070C0"/>
                </a:solidFill>
              </a:rPr>
              <a:t> of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 </a:t>
            </a:r>
            <a:r>
              <a:rPr lang="en-US" sz="2400" dirty="0">
                <a:solidFill>
                  <a:srgbClr val="C00000"/>
                </a:solidFill>
              </a:rPr>
              <a:t>variable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Specifies the </a:t>
            </a:r>
            <a:r>
              <a:rPr lang="en-US" sz="2400" dirty="0">
                <a:solidFill>
                  <a:srgbClr val="2C895B"/>
                </a:solidFill>
              </a:rPr>
              <a:t>contents of memory for an </a:t>
            </a:r>
            <a:r>
              <a:rPr lang="en-US" sz="2400" dirty="0">
                <a:solidFill>
                  <a:srgbClr val="C00000"/>
                </a:solidFill>
              </a:rPr>
              <a:t>instruction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Assembler directives </a:t>
            </a:r>
            <a:r>
              <a:rPr lang="en-US" sz="24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4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400" dirty="0">
                <a:solidFill>
                  <a:srgbClr val="F3744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that </a:t>
            </a:r>
            <a:r>
              <a:rPr lang="en-US" sz="24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Each line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accent5"/>
                </a:solidFill>
              </a:rPr>
              <a:t>organized </a:t>
            </a:r>
            <a:r>
              <a:rPr lang="en-US" sz="2400" b="1" dirty="0"/>
              <a:t>into</a:t>
            </a:r>
            <a:r>
              <a:rPr lang="en-US" sz="2400" b="1" dirty="0">
                <a:solidFill>
                  <a:schemeClr val="accent5"/>
                </a:solidFill>
              </a:rPr>
              <a:t> up to four </a:t>
            </a:r>
            <a:r>
              <a:rPr lang="en-US" sz="2400" b="1" u="sng" dirty="0">
                <a:solidFill>
                  <a:schemeClr val="accent5"/>
                </a:solidFill>
              </a:rPr>
              <a:t>columns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column is used </a:t>
            </a:r>
            <a:r>
              <a:rPr lang="en-US" sz="2400" dirty="0"/>
              <a:t>on each line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Not every line </a:t>
            </a:r>
            <a:r>
              <a:rPr lang="en-US" sz="2400" dirty="0"/>
              <a:t>will result in </a:t>
            </a:r>
            <a:r>
              <a:rPr lang="en-US" sz="24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739978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023818" y="1537756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337348" y="1551498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262416" y="1535710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Overview: Line Layout in an Arm Assembly Source File - 2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941865" y="539793"/>
            <a:ext cx="10663190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string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"anonymous variable"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36698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3852542" y="1456448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3852542" y="1024717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3905000" y="2539878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041" y="1775915"/>
            <a:ext cx="5679206" cy="3197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535D-4429-7641-9F27-C006275B8D1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2281" y="5202939"/>
            <a:ext cx="6085740" cy="4843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8F7DC-43E2-DE44-93D5-165D68E8C0EA}"/>
              </a:ext>
            </a:extLst>
          </p:cNvPr>
          <p:cNvSpPr txBox="1"/>
          <p:nvPr/>
        </p:nvSpPr>
        <p:spPr>
          <a:xfrm>
            <a:off x="589914" y="6506909"/>
            <a:ext cx="2670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Dive Into Systems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7603876" y="3545781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8709410" y="2013324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7514225" y="1611946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5858685" y="4422251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18111" y="1211830"/>
            <a:ext cx="28207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Goal: keep most Data Accesses high in the Triangle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052550" y="750365"/>
            <a:ext cx="3213860" cy="937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1 clock cycle per machine instruction</a:t>
            </a:r>
          </a:p>
        </p:txBody>
      </p:sp>
      <p:sp>
        <p:nvSpPr>
          <p:cNvPr id="7" name="Up-Down Arrow 6">
            <a:extLst>
              <a:ext uri="{FF2B5EF4-FFF2-40B4-BE49-F238E27FC236}">
                <a16:creationId xmlns:a16="http://schemas.microsoft.com/office/drawing/2014/main" id="{E41987A7-F922-C04D-9711-BC098C5D383B}"/>
              </a:ext>
            </a:extLst>
          </p:cNvPr>
          <p:cNvSpPr/>
          <p:nvPr/>
        </p:nvSpPr>
        <p:spPr>
          <a:xfrm>
            <a:off x="1111442" y="2980166"/>
            <a:ext cx="317043" cy="115553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91402AC-B357-2484-1ED1-0CC6F8C6AD45}"/>
              </a:ext>
            </a:extLst>
          </p:cNvPr>
          <p:cNvSpPr txBox="1">
            <a:spLocks/>
          </p:cNvSpPr>
          <p:nvPr/>
        </p:nvSpPr>
        <p:spPr>
          <a:xfrm>
            <a:off x="1326948" y="5913232"/>
            <a:ext cx="9990353" cy="484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Design Tradeoff: Based on workload considering cost and performance targets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3944" y="2663345"/>
            <a:ext cx="11693834" cy="36709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  <a:endParaRPr lang="en-US" sz="2200" dirty="0"/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Without</a:t>
            </a:r>
            <a:r>
              <a:rPr lang="en-US" sz="2200" dirty="0">
                <a:solidFill>
                  <a:srgbClr val="0070C0"/>
                </a:solidFill>
              </a:rPr>
              <a:t>  </a:t>
            </a:r>
            <a:r>
              <a:rPr lang="en-US" sz="2200" dirty="0">
                <a:solidFill>
                  <a:srgbClr val="7030A0"/>
                </a:solidFill>
              </a:rPr>
              <a:t>.global</a:t>
            </a:r>
            <a:r>
              <a:rPr lang="en-US" sz="2200" dirty="0">
                <a:solidFill>
                  <a:srgbClr val="0070C0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by default </a:t>
            </a:r>
            <a:r>
              <a:rPr lang="en-US" sz="2200" dirty="0">
                <a:solidFill>
                  <a:srgbClr val="F3744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are </a:t>
            </a:r>
            <a:r>
              <a:rPr lang="en-US" sz="2200" dirty="0">
                <a:solidFill>
                  <a:srgbClr val="C00000"/>
                </a:solidFill>
              </a:rPr>
              <a:t>local to the file </a:t>
            </a:r>
            <a:r>
              <a:rPr lang="en-US" sz="22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/>
              <a:t>(Normal Labels only)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53108" y="820268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41981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/>
              <a:t>directive is like 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except that the </a:t>
            </a:r>
            <a:r>
              <a:rPr lang="en-US" sz="2200" dirty="0">
                <a:solidFill>
                  <a:schemeClr val="accent1"/>
                </a:solidFill>
              </a:rPr>
              <a:t>assembler will </a:t>
            </a:r>
            <a:r>
              <a:rPr lang="en-US" sz="2200" dirty="0">
                <a:solidFill>
                  <a:srgbClr val="FF0000"/>
                </a:solidFill>
              </a:rPr>
              <a:t>signal an error </a:t>
            </a:r>
            <a:r>
              <a:rPr lang="en-US" sz="2200" dirty="0">
                <a:solidFill>
                  <a:schemeClr val="accent1"/>
                </a:solidFill>
              </a:rPr>
              <a:t>if symbol is already defined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buffer for 128 bytes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ERROR! already defined!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931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1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185134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283447" y="5422022"/>
            <a:ext cx="9535696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739129" y="1224524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pc is the base register with the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imm24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rgbClr val="0070C0"/>
                </a:solidFill>
              </a:rPr>
              <a:t>number of instructions</a:t>
            </a:r>
            <a:r>
              <a:rPr lang="en-US" sz="2000" dirty="0"/>
              <a:t> from </a:t>
            </a:r>
            <a:r>
              <a:rPr lang="en-US" sz="2000" b="1" dirty="0">
                <a:solidFill>
                  <a:srgbClr val="0070C0"/>
                </a:solidFill>
              </a:rPr>
              <a:t>pc+8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4724045" y="1330220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6051295" y="1330220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60" y="461870"/>
            <a:ext cx="11869700" cy="513474"/>
          </a:xfrm>
        </p:spPr>
        <p:txBody>
          <a:bodyPr/>
          <a:lstStyle/>
          <a:p>
            <a:r>
              <a:rPr lang="en-US" dirty="0"/>
              <a:t>Anatomy of a Sample Branch:</a:t>
            </a:r>
            <a:br>
              <a:rPr lang="en-US" dirty="0"/>
            </a:br>
            <a:r>
              <a:rPr lang="en-US" dirty="0"/>
              <a:t>	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3225871" y="2367460"/>
            <a:ext cx="2870129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 {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4468" y="4257262"/>
            <a:ext cx="8485174" cy="2230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whether to execute the "true" 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false 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then 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else execute the true block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2185093" y="2724889"/>
            <a:ext cx="1228729" cy="772253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C1290A-F354-0339-3056-085FFF85B88D}"/>
              </a:ext>
            </a:extLst>
          </p:cNvPr>
          <p:cNvGrpSpPr/>
          <p:nvPr/>
        </p:nvGrpSpPr>
        <p:grpSpPr>
          <a:xfrm>
            <a:off x="801320" y="1293317"/>
            <a:ext cx="7229635" cy="1203333"/>
            <a:chOff x="-1767539" y="-451518"/>
            <a:chExt cx="7229635" cy="1203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8C02CD-8B2B-06A6-5A91-D73E055AEA23}"/>
                </a:ext>
              </a:extLst>
            </p:cNvPr>
            <p:cNvSpPr txBox="1"/>
            <p:nvPr/>
          </p:nvSpPr>
          <p:spPr>
            <a:xfrm>
              <a:off x="-1767539" y="-451518"/>
              <a:ext cx="722963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 depend on the result of a Test (comparison)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 (This test is called a </a:t>
              </a:r>
              <a:r>
                <a:rPr lang="en-US" sz="2000" dirty="0">
                  <a:solidFill>
                    <a:srgbClr val="F3744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067A3D2C-E82B-222C-E608-984E08B9D15E}"/>
                </a:ext>
              </a:extLst>
            </p:cNvPr>
            <p:cNvSpPr/>
            <p:nvPr/>
          </p:nvSpPr>
          <p:spPr>
            <a:xfrm rot="10800000">
              <a:off x="1797986" y="296700"/>
              <a:ext cx="98587" cy="45511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085FB3-CB46-82F9-82BF-79A0E4F6DF29}"/>
              </a:ext>
            </a:extLst>
          </p:cNvPr>
          <p:cNvGrpSpPr/>
          <p:nvPr/>
        </p:nvGrpSpPr>
        <p:grpSpPr>
          <a:xfrm>
            <a:off x="5826890" y="2403129"/>
            <a:ext cx="2105478" cy="707886"/>
            <a:chOff x="444793" y="-1515752"/>
            <a:chExt cx="2105478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160E5C-22CB-6780-E265-0ADD04310588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F63BF634-5A1C-620D-BE32-2D2D697E893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2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738117" y="632782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4790983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do the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48554"/>
              </p:ext>
            </p:extLst>
          </p:nvPr>
        </p:nvGraphicFramePr>
        <p:xfrm>
          <a:off x="603843" y="3324829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273" y="4484516"/>
            <a:ext cx="10683969" cy="21793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2000" dirty="0"/>
              <a:t>if evaluate to true (bases on the CC bits set) will go to the instruction with the branch label. Otherwise, it executes the instruction that follows</a:t>
            </a:r>
          </a:p>
          <a:p>
            <a:pPr marL="354012" indent="-342900"/>
            <a:r>
              <a:rPr lang="en-US" sz="2000" dirty="0"/>
              <a:t>You can have </a:t>
            </a:r>
            <a:r>
              <a:rPr lang="en-US" sz="2000" dirty="0">
                <a:solidFill>
                  <a:srgbClr val="2C895B"/>
                </a:solidFill>
              </a:rPr>
              <a:t>one or more 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473072" y="3421421"/>
            <a:ext cx="449658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</a:t>
            </a:r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849116" y="981070"/>
            <a:ext cx="1429748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7312681" y="89487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3917" y="4903495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Review 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07049" y="588602"/>
            <a:ext cx="500455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868966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348298" y="6032505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47459" y="5005392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56B-A6E3-3218-E401-9A6FF38582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05718" y="5273511"/>
            <a:ext cx="8246473" cy="8228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Changing the </a:t>
            </a:r>
            <a:r>
              <a:rPr lang="en-US" sz="2200" dirty="0">
                <a:solidFill>
                  <a:srgbClr val="0070C0"/>
                </a:solidFill>
              </a:rPr>
              <a:t>conditional test (guard) to its inverse</a:t>
            </a:r>
            <a:r>
              <a:rPr lang="en-US" sz="2200" dirty="0"/>
              <a:t>, allows you </a:t>
            </a:r>
            <a:r>
              <a:rPr lang="en-US" sz="2200" dirty="0">
                <a:solidFill>
                  <a:srgbClr val="2C895B"/>
                </a:solidFill>
              </a:rPr>
              <a:t>to swap the order of the blocks </a:t>
            </a:r>
            <a:r>
              <a:rPr lang="en-US" sz="2200" dirty="0"/>
              <a:t>in an </a:t>
            </a:r>
            <a:r>
              <a:rPr lang="en-US" sz="2200" dirty="0">
                <a:solidFill>
                  <a:srgbClr val="F37440"/>
                </a:solidFill>
              </a:rPr>
              <a:t>if else </a:t>
            </a:r>
            <a:r>
              <a:rPr lang="en-US" sz="2200" dirty="0"/>
              <a:t>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2285639" y="1173058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2884" y="3351197"/>
            <a:ext cx="11432992" cy="32106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In ARM32, </a:t>
            </a:r>
            <a:r>
              <a:rPr lang="en-US" sz="2200" dirty="0">
                <a:solidFill>
                  <a:schemeClr val="tx2"/>
                </a:solidFill>
              </a:rPr>
              <a:t>you either </a:t>
            </a:r>
            <a:r>
              <a:rPr lang="en-US" sz="2200" b="1" dirty="0">
                <a:solidFill>
                  <a:srgbClr val="2C895B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(execute the </a:t>
            </a:r>
            <a:r>
              <a:rPr lang="en-US" sz="2200" i="1" dirty="0">
                <a:solidFill>
                  <a:srgbClr val="2C895B"/>
                </a:solidFill>
              </a:rPr>
              <a:t>next instruction </a:t>
            </a:r>
            <a:r>
              <a:rPr lang="en-US" sz="2200" i="1" dirty="0">
                <a:solidFill>
                  <a:srgbClr val="F37440"/>
                </a:solidFill>
              </a:rPr>
              <a:t>in sequence</a:t>
            </a:r>
            <a:r>
              <a:rPr lang="en-US" sz="2200" dirty="0">
                <a:solidFill>
                  <a:schemeClr val="tx2"/>
                </a:solidFill>
              </a:rPr>
              <a:t>) or </a:t>
            </a:r>
            <a:r>
              <a:rPr lang="en-US" sz="2200" b="1" dirty="0">
                <a:solidFill>
                  <a:srgbClr val="0070C0"/>
                </a:solidFill>
              </a:rPr>
              <a:t>branch to a specific instruction </a:t>
            </a:r>
            <a:r>
              <a:rPr lang="en-US" sz="2200" dirty="0">
                <a:solidFill>
                  <a:schemeClr val="tx2"/>
                </a:solidFill>
              </a:rPr>
              <a:t>and then </a:t>
            </a:r>
            <a:r>
              <a:rPr lang="en-US" sz="2200" i="1" dirty="0">
                <a:solidFill>
                  <a:srgbClr val="0070C0"/>
                </a:solidFill>
              </a:rPr>
              <a:t>resume</a:t>
            </a:r>
            <a:r>
              <a:rPr lang="en-US" sz="2200" dirty="0">
                <a:solidFill>
                  <a:srgbClr val="0070C0"/>
                </a:solidFill>
              </a:rPr>
              <a:t> sequential instruction execution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order to keep the </a:t>
            </a:r>
            <a:r>
              <a:rPr lang="en-US" sz="2200" b="1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b="1" dirty="0">
                <a:solidFill>
                  <a:srgbClr val="2C895B"/>
                </a:solidFill>
              </a:rPr>
              <a:t>block order a</a:t>
            </a:r>
            <a:r>
              <a:rPr lang="en-US" sz="2200" dirty="0">
                <a:solidFill>
                  <a:schemeClr val="tx2"/>
                </a:solidFill>
              </a:rPr>
              <a:t>s the </a:t>
            </a:r>
            <a:r>
              <a:rPr lang="en-US" sz="2200" b="1" dirty="0">
                <a:solidFill>
                  <a:srgbClr val="2C895B"/>
                </a:solidFill>
              </a:rPr>
              <a:t>C version </a:t>
            </a:r>
            <a:r>
              <a:rPr lang="en-US" sz="2200" dirty="0">
                <a:solidFill>
                  <a:schemeClr val="tx2"/>
                </a:solidFill>
              </a:rPr>
              <a:t>that says:</a:t>
            </a:r>
            <a:r>
              <a:rPr lang="en-US" sz="2200" b="1" dirty="0">
                <a:solidFill>
                  <a:srgbClr val="F37440"/>
                </a:solidFill>
              </a:rPr>
              <a:t>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>
                <a:solidFill>
                  <a:schemeClr val="tx2"/>
                </a:solidFill>
              </a:rPr>
              <a:t>to the </a:t>
            </a:r>
            <a:r>
              <a:rPr lang="en-US" sz="2200" dirty="0">
                <a:solidFill>
                  <a:srgbClr val="2C895B"/>
                </a:solidFill>
              </a:rPr>
              <a:t>condition </a:t>
            </a:r>
            <a:r>
              <a:rPr lang="en-US" sz="2200" b="1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block when the </a:t>
            </a:r>
            <a:r>
              <a:rPr lang="en-US" sz="2200" dirty="0">
                <a:solidFill>
                  <a:srgbClr val="7030A0"/>
                </a:solidFill>
              </a:rPr>
              <a:t>branch guard </a:t>
            </a:r>
            <a:r>
              <a:rPr lang="en-US" sz="2200" dirty="0">
                <a:solidFill>
                  <a:schemeClr val="tx2"/>
                </a:solidFill>
              </a:rPr>
              <a:t>evaluates to be </a:t>
            </a:r>
            <a:r>
              <a:rPr lang="en-US" sz="2200" b="1" dirty="0">
                <a:solidFill>
                  <a:srgbClr val="2C895B"/>
                </a:solidFill>
              </a:rPr>
              <a:t>true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Assembly: </a:t>
            </a:r>
            <a:r>
              <a:rPr lang="en-US" sz="2200" b="1" i="1" dirty="0">
                <a:solidFill>
                  <a:srgbClr val="C00000"/>
                </a:solidFill>
              </a:rPr>
              <a:t>invert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F37440"/>
                </a:solidFill>
              </a:rPr>
              <a:t>condition test </a:t>
            </a:r>
            <a:r>
              <a:rPr lang="en-US" sz="2200" dirty="0">
                <a:solidFill>
                  <a:schemeClr val="tx2"/>
                </a:solidFill>
              </a:rPr>
              <a:t>to </a:t>
            </a:r>
            <a:r>
              <a:rPr lang="en-US" sz="2200" b="1" dirty="0">
                <a:solidFill>
                  <a:srgbClr val="0070C0"/>
                </a:solidFill>
              </a:rPr>
              <a:t>branch around </a:t>
            </a:r>
            <a:r>
              <a:rPr lang="en-US" sz="2200" dirty="0"/>
              <a:t>the </a:t>
            </a:r>
            <a:r>
              <a:rPr lang="en-US" sz="2200" b="1" i="1" dirty="0">
                <a:solidFill>
                  <a:srgbClr val="2C895B"/>
                </a:solidFill>
              </a:rPr>
              <a:t>condition true </a:t>
            </a:r>
            <a:r>
              <a:rPr lang="en-US" sz="2200" dirty="0">
                <a:solidFill>
                  <a:schemeClr val="tx2"/>
                </a:solidFill>
              </a:rPr>
              <a:t>block</a:t>
            </a:r>
          </a:p>
          <a:p>
            <a:r>
              <a:rPr lang="en-US" sz="2200" dirty="0">
                <a:solidFill>
                  <a:srgbClr val="C00000"/>
                </a:solidFill>
              </a:rPr>
              <a:t>Summary</a:t>
            </a:r>
            <a:r>
              <a:rPr lang="en-US" sz="2200" dirty="0">
                <a:solidFill>
                  <a:srgbClr val="7030A0"/>
                </a:solidFill>
              </a:rPr>
              <a:t>: In ARM32 </a:t>
            </a:r>
            <a:r>
              <a:rPr lang="en-US" sz="2200" dirty="0"/>
              <a:t>use a </a:t>
            </a:r>
            <a:r>
              <a:rPr lang="en-US" sz="2200" b="1" dirty="0"/>
              <a:t>condition test </a:t>
            </a:r>
            <a:r>
              <a:rPr lang="en-US" sz="2200" dirty="0"/>
              <a:t>that </a:t>
            </a:r>
            <a:r>
              <a:rPr lang="en-US" sz="2200" b="1" dirty="0"/>
              <a:t>specifies the </a:t>
            </a:r>
            <a:r>
              <a:rPr lang="en-US" sz="2200" b="1" u="sng" dirty="0"/>
              <a:t>opposite</a:t>
            </a:r>
            <a:r>
              <a:rPr lang="en-US" sz="2200" b="1" dirty="0"/>
              <a:t> of the condition used in C , then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2" y="296135"/>
            <a:ext cx="10515600" cy="407296"/>
          </a:xfrm>
        </p:spPr>
        <p:txBody>
          <a:bodyPr/>
          <a:lstStyle/>
          <a:p>
            <a:r>
              <a:rPr lang="en-US" dirty="0"/>
              <a:t>Program Flow: Keeping the same </a:t>
            </a:r>
            <a:r>
              <a:rPr lang="en-US" i="1" dirty="0">
                <a:solidFill>
                  <a:srgbClr val="2C895B"/>
                </a:solidFill>
              </a:rPr>
              <a:t>"Block Order" </a:t>
            </a:r>
            <a:r>
              <a:rPr lang="en-US" dirty="0"/>
              <a:t>as 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2745371" y="920335"/>
            <a:ext cx="723323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when true "fall through" to here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 assembly branch to here if not true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057586" y="706117"/>
            <a:ext cx="1723549" cy="717329"/>
            <a:chOff x="1205955" y="-718962"/>
            <a:chExt cx="1723549" cy="717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10800000">
              <a:off x="1348348" y="-300946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9822300" y="1690631"/>
            <a:ext cx="2105478" cy="707886"/>
            <a:chOff x="444793" y="-1222226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222226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682CE398-C785-43A1-7098-3668F82361B9}"/>
              </a:ext>
            </a:extLst>
          </p:cNvPr>
          <p:cNvSpPr/>
          <p:nvPr/>
        </p:nvSpPr>
        <p:spPr>
          <a:xfrm>
            <a:off x="9331287" y="1690631"/>
            <a:ext cx="449100" cy="707886"/>
          </a:xfrm>
          <a:prstGeom prst="rightBrace">
            <a:avLst/>
          </a:prstGeom>
          <a:ln w="25400">
            <a:solidFill>
              <a:srgbClr val="2C8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06945" y="4336761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251221ED-227B-EFE7-AE6E-FA986EDD5D2D}"/>
              </a:ext>
            </a:extLst>
          </p:cNvPr>
          <p:cNvSpPr/>
          <p:nvPr/>
        </p:nvSpPr>
        <p:spPr>
          <a:xfrm rot="5400000" flipV="1">
            <a:off x="6188643" y="4832734"/>
            <a:ext cx="1584702" cy="1576404"/>
          </a:xfrm>
          <a:prstGeom prst="circularArrow">
            <a:avLst>
              <a:gd name="adj1" fmla="val 4058"/>
              <a:gd name="adj2" fmla="val 620451"/>
              <a:gd name="adj3" fmla="val 18434165"/>
              <a:gd name="adj4" fmla="val 10742807"/>
              <a:gd name="adj5" fmla="val 6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172069" y="4064946"/>
            <a:ext cx="5504355" cy="2497219"/>
            <a:chOff x="172069" y="4064946"/>
            <a:chExt cx="5504355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0217ABD-4F5C-B331-ABDE-C01CC65C7092}"/>
                </a:ext>
              </a:extLst>
            </p:cNvPr>
            <p:cNvSpPr/>
            <p:nvPr/>
          </p:nvSpPr>
          <p:spPr>
            <a:xfrm rot="5400000" flipV="1">
              <a:off x="45805" y="4668157"/>
              <a:ext cx="1828931" cy="1576404"/>
            </a:xfrm>
            <a:prstGeom prst="circularArrow">
              <a:avLst>
                <a:gd name="adj1" fmla="val 6328"/>
                <a:gd name="adj2" fmla="val 854759"/>
                <a:gd name="adj3" fmla="val 19397470"/>
                <a:gd name="adj4" fmla="val 12865841"/>
                <a:gd name="adj5" fmla="val 696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= r3;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281863" y="463226"/>
            <a:ext cx="4518119" cy="2185273"/>
            <a:chOff x="5281863" y="987147"/>
            <a:chExt cx="4518119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81863" y="1647550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398745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388394" y="5032894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Circular Arrow 18">
            <a:extLst>
              <a:ext uri="{FF2B5EF4-FFF2-40B4-BE49-F238E27FC236}">
                <a16:creationId xmlns:a16="http://schemas.microsoft.com/office/drawing/2014/main" id="{B13BEBAD-DAB1-2A15-1C16-B03A09DBF526}"/>
              </a:ext>
            </a:extLst>
          </p:cNvPr>
          <p:cNvSpPr/>
          <p:nvPr/>
        </p:nvSpPr>
        <p:spPr>
          <a:xfrm rot="5400000" flipV="1">
            <a:off x="6409374" y="779245"/>
            <a:ext cx="132343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7FC92FE-AA7A-E5C0-47B6-874C92BE8B45}"/>
              </a:ext>
            </a:extLst>
          </p:cNvPr>
          <p:cNvSpPr/>
          <p:nvPr/>
        </p:nvSpPr>
        <p:spPr>
          <a:xfrm rot="5400000" flipV="1">
            <a:off x="6440909" y="3066731"/>
            <a:ext cx="1217749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E6422A8B-0BAD-C0E5-3AE0-4D5C793C3ADF}"/>
              </a:ext>
            </a:extLst>
          </p:cNvPr>
          <p:cNvSpPr/>
          <p:nvPr/>
        </p:nvSpPr>
        <p:spPr>
          <a:xfrm rot="5400000" flipV="1">
            <a:off x="6634724" y="5124948"/>
            <a:ext cx="897078" cy="1612605"/>
          </a:xfrm>
          <a:prstGeom prst="circularArrow">
            <a:avLst>
              <a:gd name="adj1" fmla="val 4268"/>
              <a:gd name="adj2" fmla="val 659802"/>
              <a:gd name="adj3" fmla="val 18686193"/>
              <a:gd name="adj4" fmla="val 10207697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164028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6894096" y="337637"/>
            <a:ext cx="5197641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E05D9767-423F-8808-0EC0-6F7C94D181E0}"/>
              </a:ext>
            </a:extLst>
          </p:cNvPr>
          <p:cNvSpPr/>
          <p:nvPr/>
        </p:nvSpPr>
        <p:spPr>
          <a:xfrm rot="5198835" flipV="1">
            <a:off x="229830" y="744534"/>
            <a:ext cx="1088571" cy="1286243"/>
          </a:xfrm>
          <a:prstGeom prst="circularArrow">
            <a:avLst>
              <a:gd name="adj1" fmla="val 7699"/>
              <a:gd name="adj2" fmla="val 839725"/>
              <a:gd name="adj3" fmla="val 20288165"/>
              <a:gd name="adj4" fmla="val 11093380"/>
              <a:gd name="adj5" fmla="val 9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F86C9B63-62A5-B30B-117C-C9B052B5E7AD}"/>
              </a:ext>
            </a:extLst>
          </p:cNvPr>
          <p:cNvSpPr/>
          <p:nvPr/>
        </p:nvSpPr>
        <p:spPr>
          <a:xfrm rot="5198835" flipV="1">
            <a:off x="5894849" y="1368179"/>
            <a:ext cx="3057475" cy="1930531"/>
          </a:xfrm>
          <a:prstGeom prst="circularArrow">
            <a:avLst>
              <a:gd name="adj1" fmla="val 2089"/>
              <a:gd name="adj2" fmla="val 374782"/>
              <a:gd name="adj3" fmla="val 20204064"/>
              <a:gd name="adj4" fmla="val 10713711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90C86D9C-A945-98BC-FB80-62CE94EA2F1D}"/>
              </a:ext>
            </a:extLst>
          </p:cNvPr>
          <p:cNvSpPr/>
          <p:nvPr/>
        </p:nvSpPr>
        <p:spPr>
          <a:xfrm rot="5717548">
            <a:off x="7695424" y="2563406"/>
            <a:ext cx="1968770" cy="3231328"/>
          </a:xfrm>
          <a:prstGeom prst="circularArrow">
            <a:avLst>
              <a:gd name="adj1" fmla="val 3827"/>
              <a:gd name="adj2" fmla="val 358283"/>
              <a:gd name="adj3" fmla="val 18523241"/>
              <a:gd name="adj4" fmla="val 12486489"/>
              <a:gd name="adj5" fmla="val 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197496" y="161275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own Arrow 3">
            <a:extLst>
              <a:ext uri="{FF2B5EF4-FFF2-40B4-BE49-F238E27FC236}">
                <a16:creationId xmlns:a16="http://schemas.microsoft.com/office/drawing/2014/main" id="{1D23B303-FB4D-D08E-133A-FE0E92CDC916}"/>
              </a:ext>
            </a:extLst>
          </p:cNvPr>
          <p:cNvSpPr/>
          <p:nvPr/>
        </p:nvSpPr>
        <p:spPr>
          <a:xfrm>
            <a:off x="10773669" y="417907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BB600301-126D-0C93-5F4B-E148248F7605}"/>
              </a:ext>
            </a:extLst>
          </p:cNvPr>
          <p:cNvSpPr/>
          <p:nvPr/>
        </p:nvSpPr>
        <p:spPr>
          <a:xfrm rot="5400000" flipV="1">
            <a:off x="6632639" y="1819626"/>
            <a:ext cx="1744242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C720D70-2BF3-E636-6D97-ABDDD20B7E45}"/>
              </a:ext>
            </a:extLst>
          </p:cNvPr>
          <p:cNvSpPr/>
          <p:nvPr/>
        </p:nvSpPr>
        <p:spPr>
          <a:xfrm rot="5400000">
            <a:off x="8079216" y="2366172"/>
            <a:ext cx="2703714" cy="4231758"/>
          </a:xfrm>
          <a:prstGeom prst="circularArrow">
            <a:avLst>
              <a:gd name="adj1" fmla="val 3851"/>
              <a:gd name="adj2" fmla="val 685711"/>
              <a:gd name="adj3" fmla="val 18194741"/>
              <a:gd name="adj4" fmla="val 10630201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5322231" y="4013903"/>
            <a:ext cx="2207261" cy="707886"/>
            <a:chOff x="881935" y="-1101353"/>
            <a:chExt cx="220726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881935" y="-1101353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5400000">
              <a:off x="2647573" y="-1370856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033596" y="677227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631845" y="2088556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3643EBAC-EA3F-7DB5-F811-F43D1D6F26EF}"/>
              </a:ext>
            </a:extLst>
          </p:cNvPr>
          <p:cNvSpPr/>
          <p:nvPr/>
        </p:nvSpPr>
        <p:spPr>
          <a:xfrm>
            <a:off x="8995834" y="2873791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6033C4-4F24-2845-B5EC-1937E6CCB5D0}"/>
              </a:ext>
            </a:extLst>
          </p:cNvPr>
          <p:cNvSpPr/>
          <p:nvPr/>
        </p:nvSpPr>
        <p:spPr bwMode="auto">
          <a:xfrm>
            <a:off x="831241" y="3808940"/>
            <a:ext cx="4451790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0;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1;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155DA7E0-6C83-CA18-CC48-CAB134D31998}"/>
              </a:ext>
            </a:extLst>
          </p:cNvPr>
          <p:cNvSpPr/>
          <p:nvPr/>
        </p:nvSpPr>
        <p:spPr>
          <a:xfrm rot="5400000" flipV="1">
            <a:off x="181532" y="4978701"/>
            <a:ext cx="1787996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9904324-FC6E-CFA4-E66C-DEF7FA79B7F5}"/>
              </a:ext>
            </a:extLst>
          </p:cNvPr>
          <p:cNvSpPr/>
          <p:nvPr/>
        </p:nvSpPr>
        <p:spPr>
          <a:xfrm>
            <a:off x="2193771" y="5880280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F376BE-8221-1756-B38D-EC63868B75A8}"/>
              </a:ext>
            </a:extLst>
          </p:cNvPr>
          <p:cNvSpPr/>
          <p:nvPr/>
        </p:nvSpPr>
        <p:spPr bwMode="auto">
          <a:xfrm>
            <a:off x="7147388" y="3695524"/>
            <a:ext cx="4451790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  r2, 0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F1275BE-FB05-C3C7-EAFE-334D08AD20BF}"/>
              </a:ext>
            </a:extLst>
          </p:cNvPr>
          <p:cNvSpPr/>
          <p:nvPr/>
        </p:nvSpPr>
        <p:spPr>
          <a:xfrm>
            <a:off x="9437676" y="5874838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4CD67723-6832-9D02-17AF-C827E9200409}"/>
              </a:ext>
            </a:extLst>
          </p:cNvPr>
          <p:cNvSpPr/>
          <p:nvPr/>
        </p:nvSpPr>
        <p:spPr>
          <a:xfrm rot="5400000" flipV="1">
            <a:off x="6580504" y="5015905"/>
            <a:ext cx="1531091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9445841" y="1339970"/>
            <a:ext cx="125127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7382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U-Turn Arrow 37">
            <a:extLst>
              <a:ext uri="{FF2B5EF4-FFF2-40B4-BE49-F238E27FC236}">
                <a16:creationId xmlns:a16="http://schemas.microsoft.com/office/drawing/2014/main" id="{60BB74E0-74C4-3A6E-0899-8D74DDE534B3}"/>
              </a:ext>
            </a:extLst>
          </p:cNvPr>
          <p:cNvSpPr/>
          <p:nvPr/>
        </p:nvSpPr>
        <p:spPr>
          <a:xfrm rot="5400000">
            <a:off x="9511298" y="4389945"/>
            <a:ext cx="1340490" cy="104746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94376" cy="358844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600" dirty="0">
                <a:solidFill>
                  <a:schemeClr val="accent1"/>
                </a:solidFill>
              </a:rPr>
              <a:t>instructions</a:t>
            </a:r>
            <a:r>
              <a:rPr lang="en-US" sz="1600" dirty="0"/>
              <a:t> the CPU executes are </a:t>
            </a:r>
            <a:r>
              <a:rPr lang="en-US" sz="1600" dirty="0">
                <a:solidFill>
                  <a:schemeClr val="accent1"/>
                </a:solidFill>
              </a:rPr>
              <a:t>encoded in memory </a:t>
            </a:r>
            <a:r>
              <a:rPr lang="en-US" sz="1600" dirty="0">
                <a:solidFill>
                  <a:schemeClr val="tx2"/>
                </a:solidFill>
              </a:rPr>
              <a:t>using</a:t>
            </a:r>
            <a:r>
              <a:rPr lang="en-US" sz="16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600" dirty="0">
                <a:solidFill>
                  <a:srgbClr val="0070C0"/>
                </a:solidFill>
              </a:rPr>
              <a:t>Assembly language </a:t>
            </a:r>
            <a:r>
              <a:rPr lang="en-US" sz="1600" dirty="0"/>
              <a:t>is a </a:t>
            </a:r>
            <a:r>
              <a:rPr lang="en-US" sz="1600" dirty="0">
                <a:solidFill>
                  <a:srgbClr val="FF0000"/>
                </a:solidFill>
              </a:rPr>
              <a:t>symbolic version </a:t>
            </a:r>
            <a:r>
              <a:rPr lang="en-US" sz="1600" dirty="0"/>
              <a:t>of the </a:t>
            </a:r>
            <a:r>
              <a:rPr lang="en-US" sz="16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6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Executes 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6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6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6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Execution goes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ea typeface="宋体" charset="0"/>
                <a:cs typeface="宋体" charset="0"/>
              </a:rPr>
              <a:t>One line of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Assembler (gnu as) 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(1)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translates assembly to machine code</a:t>
            </a:r>
          </a:p>
          <a:p>
            <a:pPr lvl="1">
              <a:buFont typeface="Wingdings" charset="2"/>
              <a:buChar char="§"/>
            </a:pPr>
            <a:r>
              <a:rPr lang="en-US" sz="1600" dirty="0">
                <a:solidFill>
                  <a:schemeClr val="accent6"/>
                </a:solidFill>
                <a:ea typeface="宋体" charset="0"/>
                <a:cs typeface="宋体" charset="0"/>
              </a:rPr>
              <a:t>(2) Generates the contents of: </a:t>
            </a:r>
            <a:r>
              <a:rPr lang="en-US" sz="1600" dirty="0">
                <a:solidFill>
                  <a:schemeClr val="accent1"/>
                </a:solidFill>
                <a:ea typeface="宋体" charset="0"/>
                <a:cs typeface="宋体" charset="0"/>
              </a:rPr>
              <a:t>text, read only data, and static data memory sections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1040c: 	e28db004 		  add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10410: 	e59f0010 		 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r0, [pc, 16]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10414: 	ebffffb3 		  bl 102e8 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US" sz="2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10418: 	e3a00000 		  mov r0, 0</a:t>
              </a:r>
            </a:p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1041c: 	e24bd004 		  sub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sz="20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fp</a:t>
              </a:r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64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Memory 	 word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Language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9749" y="1306408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 (Not a loop)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410632" y="989771"/>
            <a:ext cx="4451790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r1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1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b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.Lesle1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669038" y="2957258"/>
            <a:ext cx="227656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>
            <a:off x="8582601" y="1962021"/>
            <a:ext cx="2276558" cy="139556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4291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>
            <a:off x="8078796" y="2790483"/>
            <a:ext cx="2890879" cy="1002273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317052" y="3562148"/>
            <a:ext cx="2599257" cy="161869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9167562" y="3284289"/>
            <a:ext cx="1343302" cy="204641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26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7651045" y="1621576"/>
            <a:ext cx="4412662" cy="3693494"/>
            <a:chOff x="7389432" y="2085963"/>
            <a:chExt cx="4412662" cy="369349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	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r5, 5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r6, 6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Lseven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389432" y="385045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B9A572-8F3A-AEAC-3D77-886538499517}"/>
                </a:ext>
              </a:extLst>
            </p:cNvPr>
            <p:cNvGrpSpPr/>
            <p:nvPr/>
          </p:nvGrpSpPr>
          <p:grpSpPr>
            <a:xfrm>
              <a:off x="10567060" y="4306773"/>
              <a:ext cx="1235034" cy="1226376"/>
              <a:chOff x="5260769" y="3345872"/>
              <a:chExt cx="1235034" cy="122637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F7971A-5563-EA28-F880-37B00188A035}"/>
                  </a:ext>
                </a:extLst>
              </p:cNvPr>
              <p:cNvCxnSpPr/>
              <p:nvPr/>
            </p:nvCxnSpPr>
            <p:spPr>
              <a:xfrm>
                <a:off x="5579057" y="3345872"/>
                <a:ext cx="916746" cy="0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1BFD21-536E-951E-82AE-297EBEA62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5803" y="3345872"/>
                <a:ext cx="0" cy="1226376"/>
              </a:xfrm>
              <a:prstGeom prst="line">
                <a:avLst/>
              </a:prstGeom>
              <a:ln w="28575">
                <a:solidFill>
                  <a:srgbClr val="7030A0"/>
                </a:solidFill>
                <a:tailEnd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464136B-9762-F0CA-E4F5-90FF4FAF3AA9}"/>
                  </a:ext>
                </a:extLst>
              </p:cNvPr>
              <p:cNvCxnSpPr/>
              <p:nvPr/>
            </p:nvCxnSpPr>
            <p:spPr>
              <a:xfrm flipH="1">
                <a:off x="5260769" y="4572248"/>
                <a:ext cx="123503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569446" y="1447077"/>
            <a:ext cx="313206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854CD0-1C0F-9E22-B2F2-FAABB66340C4}"/>
              </a:ext>
            </a:extLst>
          </p:cNvPr>
          <p:cNvGrpSpPr/>
          <p:nvPr/>
        </p:nvGrpSpPr>
        <p:grpSpPr>
          <a:xfrm>
            <a:off x="5231967" y="3860467"/>
            <a:ext cx="3883936" cy="1323439"/>
            <a:chOff x="68422" y="-1707358"/>
            <a:chExt cx="3883936" cy="132343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100B41-7ED5-9E2F-535D-248D76CC659B}"/>
                </a:ext>
              </a:extLst>
            </p:cNvPr>
            <p:cNvSpPr txBox="1"/>
            <p:nvPr/>
          </p:nvSpPr>
          <p:spPr>
            <a:xfrm>
              <a:off x="68422" y="-1707358"/>
              <a:ext cx="24966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Notice after </a:t>
              </a:r>
              <a:r>
                <a:rPr lang="en-US" sz="2000" i="1" dirty="0">
                  <a:solidFill>
                    <a:srgbClr val="0070C0"/>
                  </a:solidFill>
                </a:rPr>
                <a:t>"unwinding" </a:t>
              </a:r>
              <a:r>
                <a:rPr lang="en-US" sz="2000" dirty="0">
                  <a:solidFill>
                    <a:srgbClr val="0070C0"/>
                  </a:solidFill>
                </a:rPr>
                <a:t>this </a:t>
              </a:r>
              <a:r>
                <a:rPr lang="en-US" sz="2000" i="1" dirty="0">
                  <a:solidFill>
                    <a:srgbClr val="2C895B"/>
                  </a:solidFill>
                </a:rPr>
                <a:t>unreachable code </a:t>
              </a:r>
              <a:r>
                <a:rPr lang="en-US" sz="2000" dirty="0">
                  <a:solidFill>
                    <a:srgbClr val="0070C0"/>
                  </a:solidFill>
                </a:rPr>
                <a:t>is easier to detect</a:t>
              </a:r>
            </a:p>
          </p:txBody>
        </p:sp>
        <p:sp>
          <p:nvSpPr>
            <p:cNvPr id="39" name="Up Arrow 38">
              <a:extLst>
                <a:ext uri="{FF2B5EF4-FFF2-40B4-BE49-F238E27FC236}">
                  <a16:creationId xmlns:a16="http://schemas.microsoft.com/office/drawing/2014/main" id="{A0DCDE6B-6766-6498-7C97-088A2A946431}"/>
                </a:ext>
              </a:extLst>
            </p:cNvPr>
            <p:cNvSpPr/>
            <p:nvPr/>
          </p:nvSpPr>
          <p:spPr>
            <a:xfrm rot="5400000">
              <a:off x="3188628" y="-1959394"/>
              <a:ext cx="140130" cy="138733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888196" y="976722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2751568" y="3037257"/>
            <a:ext cx="4689963" cy="2298744"/>
            <a:chOff x="7468926" y="-141430"/>
            <a:chExt cx="4689963" cy="22987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7969526" y="-141430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8130639" y="1302207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>
              <a:off x="7468926" y="1576465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/>
              <a:t>(sometimes called a “</a:t>
            </a:r>
            <a:r>
              <a:rPr lang="en-US" sz="2400" dirty="0" err="1"/>
              <a:t>goto</a:t>
            </a:r>
            <a:r>
              <a:rPr lang="en-US" sz="2400" dirty="0"/>
              <a:t>” like structure)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Use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014434" y="1635784"/>
            <a:ext cx="1180613" cy="123742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5962701" y="1211108"/>
            <a:ext cx="869528" cy="10601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9028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5980771" y="3951501"/>
            <a:ext cx="609704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//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fall through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5844153" y="4839003"/>
            <a:ext cx="756804" cy="102905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3153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483918C-05BF-9621-C150-DB6AC856D2D7}"/>
              </a:ext>
            </a:extLst>
          </p:cNvPr>
          <p:cNvSpPr/>
          <p:nvPr/>
        </p:nvSpPr>
        <p:spPr>
          <a:xfrm>
            <a:off x="9029295" y="1176867"/>
            <a:ext cx="321733" cy="6844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CC1FF-DEC4-62F9-4D50-D8A54BB54567}"/>
              </a:ext>
            </a:extLst>
          </p:cNvPr>
          <p:cNvSpPr txBox="1"/>
          <p:nvPr/>
        </p:nvSpPr>
        <p:spPr>
          <a:xfrm>
            <a:off x="9370603" y="1226686"/>
            <a:ext cx="255717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 good!</a:t>
            </a:r>
          </a:p>
          <a:p>
            <a:r>
              <a:rPr lang="en-US" dirty="0"/>
              <a:t>Two adjacent branches</a:t>
            </a:r>
          </a:p>
        </p:txBody>
      </p: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89334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22362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502AFC9F-9A70-9D59-ED10-E22541A9F847}"/>
              </a:ext>
            </a:extLst>
          </p:cNvPr>
          <p:cNvSpPr/>
          <p:nvPr/>
        </p:nvSpPr>
        <p:spPr>
          <a:xfrm rot="4870137" flipV="1">
            <a:off x="3346085" y="1535747"/>
            <a:ext cx="3307115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1E94D1DA-4E32-C92C-B3CF-2AD30A3F2C37}"/>
              </a:ext>
            </a:extLst>
          </p:cNvPr>
          <p:cNvSpPr/>
          <p:nvPr/>
        </p:nvSpPr>
        <p:spPr>
          <a:xfrm rot="4870137" flipV="1">
            <a:off x="2940036" y="2049901"/>
            <a:ext cx="3761310" cy="2924750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7036531" y="237679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F61D6CB4-6371-68EB-88D1-40B9A097C754}"/>
              </a:ext>
            </a:extLst>
          </p:cNvPr>
          <p:cNvSpPr/>
          <p:nvPr/>
        </p:nvSpPr>
        <p:spPr>
          <a:xfrm rot="4870137" flipV="1">
            <a:off x="8174591" y="2763322"/>
            <a:ext cx="1720030" cy="22869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180258"/>
              <a:gd name="adj5" fmla="val 76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431E732B-57B1-EC01-6FC5-FE46824C62F7}"/>
              </a:ext>
            </a:extLst>
          </p:cNvPr>
          <p:cNvSpPr/>
          <p:nvPr/>
        </p:nvSpPr>
        <p:spPr>
          <a:xfrm rot="4870137" flipV="1">
            <a:off x="7875936" y="835450"/>
            <a:ext cx="1901962" cy="221539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1610E3CC-679C-FEC6-21EC-1B9A7C488522}"/>
              </a:ext>
            </a:extLst>
          </p:cNvPr>
          <p:cNvSpPr/>
          <p:nvPr/>
        </p:nvSpPr>
        <p:spPr>
          <a:xfrm rot="4870137" flipV="1">
            <a:off x="6161152" y="3684749"/>
            <a:ext cx="5881482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16C950FA-E0CD-A33F-325B-579265D6ABEC}"/>
              </a:ext>
            </a:extLst>
          </p:cNvPr>
          <p:cNvSpPr/>
          <p:nvPr/>
        </p:nvSpPr>
        <p:spPr>
          <a:xfrm rot="4870137" flipV="1">
            <a:off x="2315695" y="4001060"/>
            <a:ext cx="4606211" cy="2631568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CF891688-1B28-0DEE-2EAA-DDD759E9B072}"/>
              </a:ext>
            </a:extLst>
          </p:cNvPr>
          <p:cNvSpPr/>
          <p:nvPr/>
        </p:nvSpPr>
        <p:spPr>
          <a:xfrm rot="4870137" flipV="1">
            <a:off x="3620553" y="4223805"/>
            <a:ext cx="2441556" cy="2305589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1290323"/>
              <a:gd name="adj5" fmla="val 7655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11" grpId="0" animBg="1"/>
      <p:bldP spid="13" grpId="0" animBg="1"/>
      <p:bldP spid="4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9746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x == 5 then 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1503723" y="5546296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CF2C62-D5D1-B24E-27F1-2ACF0BF80984}"/>
              </a:ext>
            </a:extLst>
          </p:cNvPr>
          <p:cNvSpPr/>
          <p:nvPr/>
        </p:nvSpPr>
        <p:spPr bwMode="auto">
          <a:xfrm>
            <a:off x="3714179" y="3686810"/>
            <a:ext cx="7855525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 </a:t>
            </a:r>
            <a:r>
              <a:rPr lang="en-US" sz="2200" b="1" i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executed: ++x!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x);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9" grpId="0" animBg="1"/>
      <p:bldP spid="3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r5.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959315"/>
            <a:ext cx="2416949" cy="1631216"/>
            <a:chOff x="3332193" y="289693"/>
            <a:chExt cx="24169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E61EAC57-F28D-C1DF-301A-5B1C9725014D}"/>
              </a:ext>
            </a:extLst>
          </p:cNvPr>
          <p:cNvSpPr/>
          <p:nvPr/>
        </p:nvSpPr>
        <p:spPr>
          <a:xfrm rot="4870137" flipV="1">
            <a:off x="6006404" y="2569650"/>
            <a:ext cx="2466175" cy="22796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1592111"/>
            <a:ext cx="2571395" cy="1323439"/>
            <a:chOff x="-108196" y="3414640"/>
            <a:chExt cx="2571395" cy="13234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4345" y="3414640"/>
              <a:ext cx="2098854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Circular Arrow 26">
            <a:extLst>
              <a:ext uri="{FF2B5EF4-FFF2-40B4-BE49-F238E27FC236}">
                <a16:creationId xmlns:a16="http://schemas.microsoft.com/office/drawing/2014/main" id="{B5DE0C4B-8FC9-C9DA-3353-BB19DE6307A0}"/>
              </a:ext>
            </a:extLst>
          </p:cNvPr>
          <p:cNvSpPr/>
          <p:nvPr/>
        </p:nvSpPr>
        <p:spPr>
          <a:xfrm rot="4870137" flipV="1">
            <a:off x="4749912" y="2353051"/>
            <a:ext cx="2990108" cy="2636503"/>
          </a:xfrm>
          <a:prstGeom prst="circularArrow">
            <a:avLst>
              <a:gd name="adj1" fmla="val 3356"/>
              <a:gd name="adj2" fmla="val 565344"/>
              <a:gd name="adj3" fmla="val 19335579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341B2022-6A65-87DF-8733-1E15615A1795}"/>
              </a:ext>
            </a:extLst>
          </p:cNvPr>
          <p:cNvSpPr/>
          <p:nvPr/>
        </p:nvSpPr>
        <p:spPr>
          <a:xfrm rot="4870137" flipV="1">
            <a:off x="5571589" y="2996440"/>
            <a:ext cx="1754481" cy="1961827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12856" y="2846563"/>
            <a:ext cx="2714922" cy="1350667"/>
            <a:chOff x="-262117" y="3510828"/>
            <a:chExt cx="2714922" cy="13506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353951" y="3845832"/>
              <a:ext cx="209885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 rot="1723207">
              <a:off x="-262117" y="3510828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7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923674" y="1780077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9269521" y="266826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7229AEFD-3334-D9FF-606D-38696DFE375C}"/>
              </a:ext>
            </a:extLst>
          </p:cNvPr>
          <p:cNvSpPr/>
          <p:nvPr/>
        </p:nvSpPr>
        <p:spPr>
          <a:xfrm rot="4870137" flipV="1">
            <a:off x="6048174" y="2215205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F9C8D55-55D0-885C-267E-5D07CEAD11E6}"/>
              </a:ext>
            </a:extLst>
          </p:cNvPr>
          <p:cNvSpPr/>
          <p:nvPr/>
        </p:nvSpPr>
        <p:spPr>
          <a:xfrm rot="4870137" flipV="1">
            <a:off x="6252977" y="3005067"/>
            <a:ext cx="1925235" cy="2107452"/>
          </a:xfrm>
          <a:prstGeom prst="circularArrow">
            <a:avLst>
              <a:gd name="adj1" fmla="val 3297"/>
              <a:gd name="adj2" fmla="val 406157"/>
              <a:gd name="adj3" fmla="val 18253730"/>
              <a:gd name="adj4" fmla="val 10672165"/>
              <a:gd name="adj5" fmla="val 76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3" grpId="0" animBg="1"/>
      <p:bldP spid="3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0055AB1D-0F58-DE8E-CFAC-43B47F7CB494}"/>
              </a:ext>
            </a:extLst>
          </p:cNvPr>
          <p:cNvSpPr/>
          <p:nvPr/>
        </p:nvSpPr>
        <p:spPr>
          <a:xfrm rot="4870137" flipV="1">
            <a:off x="5940761" y="1831080"/>
            <a:ext cx="2418378" cy="2243941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ular Arrow 33">
            <a:extLst>
              <a:ext uri="{FF2B5EF4-FFF2-40B4-BE49-F238E27FC236}">
                <a16:creationId xmlns:a16="http://schemas.microsoft.com/office/drawing/2014/main" id="{E4575DC9-F713-4838-AD53-6B7881819730}"/>
              </a:ext>
            </a:extLst>
          </p:cNvPr>
          <p:cNvSpPr/>
          <p:nvPr/>
        </p:nvSpPr>
        <p:spPr>
          <a:xfrm rot="4870137" flipV="1">
            <a:off x="6035409" y="2653962"/>
            <a:ext cx="2261119" cy="2840586"/>
          </a:xfrm>
          <a:prstGeom prst="circularArrow">
            <a:avLst>
              <a:gd name="adj1" fmla="val 5735"/>
              <a:gd name="adj2" fmla="val 659802"/>
              <a:gd name="adj3" fmla="val 18351384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0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BA64A95A-3348-9810-3910-C18FB2EACE4B}"/>
              </a:ext>
            </a:extLst>
          </p:cNvPr>
          <p:cNvSpPr/>
          <p:nvPr/>
        </p:nvSpPr>
        <p:spPr>
          <a:xfrm rot="4870137" flipV="1">
            <a:off x="5863358" y="1562004"/>
            <a:ext cx="2422245" cy="2356766"/>
          </a:xfrm>
          <a:prstGeom prst="circularArrow">
            <a:avLst>
              <a:gd name="adj1" fmla="val 3851"/>
              <a:gd name="adj2" fmla="val 659802"/>
              <a:gd name="adj3" fmla="val 18194741"/>
              <a:gd name="adj4" fmla="val 10672165"/>
              <a:gd name="adj5" fmla="val 765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B52E956C-FCDF-ACB7-AEB9-3F8C80FA0D6D}"/>
              </a:ext>
            </a:extLst>
          </p:cNvPr>
          <p:cNvSpPr/>
          <p:nvPr/>
        </p:nvSpPr>
        <p:spPr>
          <a:xfrm rot="4870137" flipV="1">
            <a:off x="5435486" y="2089793"/>
            <a:ext cx="3403164" cy="2890173"/>
          </a:xfrm>
          <a:prstGeom prst="circularArrow">
            <a:avLst>
              <a:gd name="adj1" fmla="val 3042"/>
              <a:gd name="adj2" fmla="val 659802"/>
              <a:gd name="adj3" fmla="val 18265471"/>
              <a:gd name="adj4" fmla="val 10672165"/>
              <a:gd name="adj5" fmla="val 7655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/>
              <a:t>Do not branch into the middle of a loop,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105100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4153" y="2173661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the "branch into each other"</a:t>
            </a:r>
            <a:endParaRPr lang="en-US" sz="2400" b="1" dirty="0"/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6096000" cy="551042"/>
          </a:xfrm>
        </p:spPr>
        <p:txBody>
          <a:bodyPr/>
          <a:lstStyle/>
          <a:p>
            <a:r>
              <a:rPr lang="en-US" dirty="0"/>
              <a:t>Keeps loops Properly Nested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379094" y="678390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399464" y="1948350"/>
            <a:ext cx="2240163" cy="869646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038490" y="2884132"/>
            <a:ext cx="2962111" cy="123824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15275" y="3800177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0852" y="702733"/>
            <a:ext cx="11690295" cy="602456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Define a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literal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static variable or global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variable in a segment</a:t>
            </a:r>
          </a:p>
          <a:p>
            <a:endParaRPr lang="en-US" sz="20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3"/>
                </a:solidFill>
                <a:cs typeface="Courier New" panose="02070309020205020404" pitchFamily="49" charset="0"/>
              </a:rPr>
              <a:t>Label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this is the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variables </a:t>
            </a:r>
            <a:r>
              <a:rPr lang="en-US" b="1" i="1" u="sng" dirty="0">
                <a:solidFill>
                  <a:srgbClr val="0070C0"/>
                </a:solidFill>
                <a:cs typeface="Courier New" panose="02070309020205020404" pitchFamily="49" charset="0"/>
              </a:rPr>
              <a:t>name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rgbClr val="7030A0"/>
                </a:solidFill>
                <a:cs typeface="Courier New" panose="02070309020205020404" pitchFamily="49" charset="0"/>
              </a:rPr>
              <a:t>Size_Directive</a:t>
            </a:r>
            <a:r>
              <a:rPr lang="en-US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tells the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how much space to </a:t>
            </a:r>
            <a:r>
              <a:rPr lang="en-US" b="1" i="1" dirty="0">
                <a:solidFill>
                  <a:srgbClr val="2C895B"/>
                </a:solidFill>
                <a:cs typeface="Courier New" panose="02070309020205020404" pitchFamily="49" charset="0"/>
              </a:rPr>
              <a:t>allocate</a:t>
            </a:r>
            <a:r>
              <a:rPr lang="en-US" i="1" dirty="0">
                <a:solidFill>
                  <a:srgbClr val="2C895B"/>
                </a:solidFill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for that </a:t>
            </a: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variable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Each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 optional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specifies the contents of one memory location of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can be in </a:t>
            </a:r>
            <a:r>
              <a:rPr lang="en-US" dirty="0">
                <a:solidFill>
                  <a:srgbClr val="0070C0"/>
                </a:solidFill>
                <a:cs typeface="Courier New" panose="02070309020205020404" pitchFamily="49" charset="0"/>
              </a:rPr>
              <a:t>decimal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Courier New" panose="02070309020205020404" pitchFamily="49" charset="0"/>
              </a:rPr>
              <a:t>hex (0x…), </a:t>
            </a:r>
            <a:r>
              <a:rPr lang="en-US" dirty="0">
                <a:solidFill>
                  <a:srgbClr val="00B0F0"/>
                </a:solidFill>
                <a:cs typeface="Courier New" panose="02070309020205020404" pitchFamily="49" charset="0"/>
              </a:rPr>
              <a:t>octal (0…),  </a:t>
            </a:r>
            <a:r>
              <a:rPr lang="en-US" dirty="0">
                <a:cs typeface="Courier New" panose="02070309020205020404" pitchFamily="49" charset="0"/>
              </a:rPr>
              <a:t>binary (0b…), </a:t>
            </a:r>
            <a:r>
              <a:rPr lang="en-US" dirty="0">
                <a:solidFill>
                  <a:schemeClr val="accent5"/>
                </a:solidFill>
                <a:cs typeface="Courier New" panose="02070309020205020404" pitchFamily="49" charset="0"/>
              </a:rPr>
              <a:t>ASCII (' '),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cs typeface="Courier New" panose="02070309020205020404" pitchFamily="49" charset="0"/>
              </a:rPr>
              <a:t>string " "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3" y="214284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DBA2E1-77A7-C548-B31B-E995C2853466}"/>
              </a:ext>
            </a:extLst>
          </p:cNvPr>
          <p:cNvSpPr/>
          <p:nvPr/>
        </p:nvSpPr>
        <p:spPr bwMode="auto">
          <a:xfrm>
            <a:off x="2029461" y="4687772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603606" y="1528987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118833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340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555" y="423587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68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6826"/>
          </a:xfrm>
        </p:spPr>
        <p:txBody>
          <a:bodyPr/>
          <a:lstStyle/>
          <a:p>
            <a:r>
              <a:rPr lang="en-US" dirty="0"/>
              <a:t>Memory Segment Data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625949"/>
            <a:ext cx="7290119" cy="57934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b="1" dirty="0">
                <a:solidFill>
                  <a:srgbClr val="7030A0"/>
                </a:solidFill>
              </a:rPr>
              <a:t>Word</a:t>
            </a:r>
            <a:r>
              <a:rPr lang="en-US" sz="2200" dirty="0"/>
              <a:t> is the </a:t>
            </a:r>
            <a:r>
              <a:rPr lang="en-US" sz="2200" dirty="0">
                <a:solidFill>
                  <a:srgbClr val="F37440"/>
                </a:solidFill>
              </a:rPr>
              <a:t>number of bytes </a:t>
            </a:r>
            <a:r>
              <a:rPr lang="en-US" sz="2200" dirty="0"/>
              <a:t>necessary to store an </a:t>
            </a:r>
            <a:r>
              <a:rPr lang="en-US" sz="2200" dirty="0">
                <a:solidFill>
                  <a:srgbClr val="2C895B"/>
                </a:solidFill>
              </a:rPr>
              <a:t>address (32-bits on Pi-cluster) </a:t>
            </a:r>
            <a:r>
              <a:rPr lang="en-US" sz="2200" dirty="0"/>
              <a:t>– </a:t>
            </a:r>
            <a:r>
              <a:rPr lang="en-US" sz="2200" dirty="0">
                <a:solidFill>
                  <a:srgbClr val="FF0000"/>
                </a:solidFill>
              </a:rPr>
              <a:t>hardware defined</a:t>
            </a:r>
            <a:endParaRPr lang="en-US" sz="2200" b="1" dirty="0">
              <a:solidFill>
                <a:srgbClr val="FF000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37440"/>
                </a:solidFill>
              </a:rPr>
              <a:t>address</a:t>
            </a:r>
            <a:r>
              <a:rPr lang="en-US" sz="2200" dirty="0"/>
              <a:t> of </a:t>
            </a:r>
            <a:r>
              <a:rPr lang="en-US" sz="2200" i="1" dirty="0">
                <a:solidFill>
                  <a:srgbClr val="C00000"/>
                </a:solidFill>
              </a:rPr>
              <a:t>any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i="1" dirty="0">
                <a:solidFill>
                  <a:srgbClr val="C00000"/>
                </a:solidFill>
              </a:rPr>
              <a:t>sized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unit of memory </a:t>
            </a:r>
            <a:r>
              <a:rPr lang="en-US" sz="2200" dirty="0"/>
              <a:t>is always the </a:t>
            </a:r>
            <a:r>
              <a:rPr lang="en-US" sz="2200" dirty="0">
                <a:solidFill>
                  <a:srgbClr val="0070C0"/>
                </a:solidFill>
              </a:rPr>
              <a:t>address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b="1" dirty="0">
                <a:solidFill>
                  <a:srgbClr val="0070C0"/>
                </a:solidFill>
              </a:rPr>
              <a:t>first byte</a:t>
            </a:r>
            <a:endParaRPr lang="en-US" sz="2200" b="1" baseline="-25000" dirty="0">
              <a:solidFill>
                <a:srgbClr val="0070C0"/>
              </a:solidFill>
            </a:endParaRP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/>
              <a:t>Hardware often requires Variables to be </a:t>
            </a:r>
            <a:r>
              <a:rPr lang="en-US" sz="2200" i="1" dirty="0">
                <a:solidFill>
                  <a:schemeClr val="accent5"/>
                </a:solidFill>
              </a:rPr>
              <a:t>"aligned" </a:t>
            </a:r>
            <a:r>
              <a:rPr lang="en-US" sz="2200" dirty="0"/>
              <a:t>to specific starting addresses based on type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(1 byte)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can start at any address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 (2 bytes) </a:t>
            </a:r>
            <a:r>
              <a:rPr lang="en-US" sz="2200" dirty="0">
                <a:solidFill>
                  <a:schemeClr val="tx2"/>
                </a:solidFill>
              </a:rPr>
              <a:t>can start only at addresses ending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b..00 or b..10 (.align 1)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bit</a:t>
            </a:r>
            <a:r>
              <a:rPr lang="en-US" sz="2200" dirty="0">
                <a:solidFill>
                  <a:schemeClr val="accent5"/>
                </a:solidFill>
              </a:rPr>
              <a:t> must be 0</a:t>
            </a:r>
          </a:p>
          <a:p>
            <a:pPr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(4 bytes) </a:t>
            </a:r>
            <a:r>
              <a:rPr lang="en-US" sz="2200" dirty="0">
                <a:solidFill>
                  <a:schemeClr val="tx2"/>
                </a:solidFill>
              </a:rPr>
              <a:t>can start only at address ending in </a:t>
            </a:r>
          </a:p>
          <a:p>
            <a:pPr lvl="1">
              <a:tabLst>
                <a:tab pos="2166938" algn="l"/>
                <a:tab pos="3436938" algn="l"/>
                <a:tab pos="3995738" algn="l"/>
              </a:tabLst>
              <a:defRPr/>
            </a:pPr>
            <a:r>
              <a:rPr lang="en-US" sz="2200" dirty="0">
                <a:solidFill>
                  <a:schemeClr val="tx2"/>
                </a:solidFill>
              </a:rPr>
              <a:t>0b..00  (.align 2)  </a:t>
            </a:r>
            <a:r>
              <a:rPr lang="en-US" sz="2200" dirty="0">
                <a:solidFill>
                  <a:schemeClr val="accent5"/>
                </a:solidFill>
              </a:rPr>
              <a:t>// last </a:t>
            </a:r>
            <a:r>
              <a:rPr lang="en-US" sz="2200" b="1" dirty="0">
                <a:solidFill>
                  <a:schemeClr val="accent5"/>
                </a:solidFill>
              </a:rPr>
              <a:t>two bits </a:t>
            </a:r>
            <a:r>
              <a:rPr lang="en-US" sz="2200" dirty="0">
                <a:solidFill>
                  <a:schemeClr val="accent5"/>
                </a:solidFill>
              </a:rPr>
              <a:t>must be 0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83BE0E-FF3B-0C4E-B96D-2513E8ACEB58}"/>
              </a:ext>
            </a:extLst>
          </p:cNvPr>
          <p:cNvGrpSpPr/>
          <p:nvPr/>
        </p:nvGrpSpPr>
        <p:grpSpPr>
          <a:xfrm>
            <a:off x="7782486" y="544867"/>
            <a:ext cx="1091967" cy="5870865"/>
            <a:chOff x="9152482" y="537719"/>
            <a:chExt cx="1091967" cy="5870865"/>
          </a:xfrm>
        </p:grpSpPr>
        <p:grpSp>
          <p:nvGrpSpPr>
            <p:cNvPr id="20" name="Group 31">
              <a:extLst>
                <a:ext uri="{FF2B5EF4-FFF2-40B4-BE49-F238E27FC236}">
                  <a16:creationId xmlns:a16="http://schemas.microsoft.com/office/drawing/2014/main" id="{EE9E636E-B3EE-A545-A999-9B9956F5C346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76800"/>
              <a:chOff x="3792" y="768"/>
              <a:chExt cx="240" cy="3072"/>
            </a:xfrm>
          </p:grpSpPr>
          <p:sp>
            <p:nvSpPr>
              <p:cNvPr id="21" name="Rectangle 32">
                <a:extLst>
                  <a:ext uri="{FF2B5EF4-FFF2-40B4-BE49-F238E27FC236}">
                    <a16:creationId xmlns:a16="http://schemas.microsoft.com/office/drawing/2014/main" id="{EE455D4D-F42E-EF41-87DC-D3CC1A82E4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2" name="Rectangle 33">
                <a:extLst>
                  <a:ext uri="{FF2B5EF4-FFF2-40B4-BE49-F238E27FC236}">
                    <a16:creationId xmlns:a16="http://schemas.microsoft.com/office/drawing/2014/main" id="{DAE69A20-B09E-E442-A91F-E6AA3B6AF2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3" name="Rectangle 34">
                <a:extLst>
                  <a:ext uri="{FF2B5EF4-FFF2-40B4-BE49-F238E27FC236}">
                    <a16:creationId xmlns:a16="http://schemas.microsoft.com/office/drawing/2014/main" id="{358D5470-1ED4-0A48-816E-0BE8D52FB6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1BB5C5F8-F01B-B64C-A9CE-33A0BC146D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25" name="Text Box 36">
              <a:extLst>
                <a:ext uri="{FF2B5EF4-FFF2-40B4-BE49-F238E27FC236}">
                  <a16:creationId xmlns:a16="http://schemas.microsoft.com/office/drawing/2014/main" id="{F1EB100F-CC1B-2342-8DE4-96F85DC95A6F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152482" y="537719"/>
              <a:ext cx="1091967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(4 bytes)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63">
              <a:extLst>
                <a:ext uri="{FF2B5EF4-FFF2-40B4-BE49-F238E27FC236}">
                  <a16:creationId xmlns:a16="http://schemas.microsoft.com/office/drawing/2014/main" id="{EE553DBE-5CFC-8A4C-8CAF-1E7CD7AEFC93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79672156-6AAD-D547-9E10-AE7E32BD34F2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6" name="Rectangle 65">
              <a:extLst>
                <a:ext uri="{FF2B5EF4-FFF2-40B4-BE49-F238E27FC236}">
                  <a16:creationId xmlns:a16="http://schemas.microsoft.com/office/drawing/2014/main" id="{6F24F4C6-B741-A447-9C1C-593589E47B67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0170AB2E-89AA-1041-B330-3022B2441E7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38" name="Group 80">
            <a:extLst>
              <a:ext uri="{FF2B5EF4-FFF2-40B4-BE49-F238E27FC236}">
                <a16:creationId xmlns:a16="http://schemas.microsoft.com/office/drawing/2014/main" id="{25092A57-AC2D-644A-A9F2-F1638B9F5E20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062420" y="2520688"/>
            <a:ext cx="495300" cy="3832226"/>
            <a:chOff x="3120" y="1392"/>
            <a:chExt cx="312" cy="2414"/>
          </a:xfrm>
        </p:grpSpPr>
        <p:sp>
          <p:nvSpPr>
            <p:cNvPr id="39" name="Rectangle 74">
              <a:extLst>
                <a:ext uri="{FF2B5EF4-FFF2-40B4-BE49-F238E27FC236}">
                  <a16:creationId xmlns:a16="http://schemas.microsoft.com/office/drawing/2014/main" id="{D36D4BC0-481A-8549-9AC5-695F55482922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0" name="Rectangle 75">
              <a:extLst>
                <a:ext uri="{FF2B5EF4-FFF2-40B4-BE49-F238E27FC236}">
                  <a16:creationId xmlns:a16="http://schemas.microsoft.com/office/drawing/2014/main" id="{E5BC1B97-5E8A-B746-A131-38A86C6D5FD1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20" y="2160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1" name="Rectangle 76">
              <a:extLst>
                <a:ext uri="{FF2B5EF4-FFF2-40B4-BE49-F238E27FC236}">
                  <a16:creationId xmlns:a16="http://schemas.microsoft.com/office/drawing/2014/main" id="{7979580B-8F76-264C-8AEA-AC0FA7D03CD5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44" y="293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42" name="Rectangle 77">
              <a:extLst>
                <a:ext uri="{FF2B5EF4-FFF2-40B4-BE49-F238E27FC236}">
                  <a16:creationId xmlns:a16="http://schemas.microsoft.com/office/drawing/2014/main" id="{AB4BFD14-DF46-C945-A1B3-FF9E435312B0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2D727-DC8B-C149-806C-22F2C9AE592C}"/>
              </a:ext>
            </a:extLst>
          </p:cNvPr>
          <p:cNvGrpSpPr/>
          <p:nvPr/>
        </p:nvGrpSpPr>
        <p:grpSpPr>
          <a:xfrm>
            <a:off x="9802663" y="559019"/>
            <a:ext cx="1940181" cy="5911696"/>
            <a:chOff x="10353814" y="329001"/>
            <a:chExt cx="1940181" cy="5911696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9253D2D-9A7B-C442-8703-EB281E5CE7C5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CF9DD959-24DA-AC43-A52E-F076177B15D9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4D1C78E-F229-BC4A-8B64-E5D1AC4C09AC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810EDB35-8C80-F244-9C56-FCD421E48786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234B840-318B-D64F-86F9-BC6AA3386ED6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1D9A7D5-FFC6-8147-96B4-ADF5992196A4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1969BA3-3CD2-F74B-B6A1-82F5B0DDA66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43CB5F54-95AF-4646-BC7F-9B0E5B01C88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5CC523EA-CCA6-B64E-9EF0-14237E347530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5D5070D7-80CC-6648-BE55-2AB1586653DA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1614D03C-8F63-0943-85D1-0CB5569CE1AF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46816CD2-0734-2443-A861-BBCCCA1DA2A7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6" name="Text Box 37">
              <a:extLst>
                <a:ext uri="{FF2B5EF4-FFF2-40B4-BE49-F238E27FC236}">
                  <a16:creationId xmlns:a16="http://schemas.microsoft.com/office/drawing/2014/main" id="{44AEBB82-CB97-E34F-86DB-F69B7113A3A6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353814" y="329001"/>
              <a:ext cx="995016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27" name="Rectangle 39">
              <a:extLst>
                <a:ext uri="{FF2B5EF4-FFF2-40B4-BE49-F238E27FC236}">
                  <a16:creationId xmlns:a16="http://schemas.microsoft.com/office/drawing/2014/main" id="{6A07458A-DF9A-A341-B833-23A158C0350A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76BF7741-8D60-5A4B-8B1C-136F60E27A8C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29" name="Rectangle 43">
              <a:extLst>
                <a:ext uri="{FF2B5EF4-FFF2-40B4-BE49-F238E27FC236}">
                  <a16:creationId xmlns:a16="http://schemas.microsoft.com/office/drawing/2014/main" id="{6692A82C-E7D3-C742-8EA1-5465B0B86CD3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30" name="Rectangle 45">
              <a:extLst>
                <a:ext uri="{FF2B5EF4-FFF2-40B4-BE49-F238E27FC236}">
                  <a16:creationId xmlns:a16="http://schemas.microsoft.com/office/drawing/2014/main" id="{656847F2-4671-9E44-BB5D-FAD611AAFE18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BE5DE579-AF3E-6C47-A27D-857086AED6D2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4D59F8E6-0A26-BB49-A6EA-9167BC499836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48" name="Rectangle 16">
              <a:extLst>
                <a:ext uri="{FF2B5EF4-FFF2-40B4-BE49-F238E27FC236}">
                  <a16:creationId xmlns:a16="http://schemas.microsoft.com/office/drawing/2014/main" id="{CE624F85-D4F8-B44A-B5F2-B270D43EF5EA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</a:p>
          </p:txBody>
        </p:sp>
        <p:sp>
          <p:nvSpPr>
            <p:cNvPr id="49" name="Rectangle 17">
              <a:extLst>
                <a:ext uri="{FF2B5EF4-FFF2-40B4-BE49-F238E27FC236}">
                  <a16:creationId xmlns:a16="http://schemas.microsoft.com/office/drawing/2014/main" id="{576793E1-05B5-9644-9BA7-6611FB959091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b..001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11</a:t>
              </a:r>
            </a:p>
          </p:txBody>
        </p:sp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B50E00FD-9B14-3F4F-95B6-7C5CE4A01C96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00</a:t>
              </a:r>
            </a:p>
          </p:txBody>
        </p:sp>
        <p:sp>
          <p:nvSpPr>
            <p:cNvPr id="51" name="Rectangle 19">
              <a:extLst>
                <a:ext uri="{FF2B5EF4-FFF2-40B4-BE49-F238E27FC236}">
                  <a16:creationId xmlns:a16="http://schemas.microsoft.com/office/drawing/2014/main" id="{5DE8F6DC-896D-A94E-AC96-A71A7C5C6469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b..01001</a:t>
              </a:r>
            </a:p>
          </p:txBody>
        </p:sp>
        <p:sp>
          <p:nvSpPr>
            <p:cNvPr id="52" name="Rectangle 20">
              <a:extLst>
                <a:ext uri="{FF2B5EF4-FFF2-40B4-BE49-F238E27FC236}">
                  <a16:creationId xmlns:a16="http://schemas.microsoft.com/office/drawing/2014/main" id="{1A6F0BDC-2F7D-B242-887A-E7AD2D7D5549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b..01010</a:t>
              </a:r>
            </a:p>
          </p:txBody>
        </p:sp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014451AE-EF05-A945-8CF9-1D8142A9F094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b..01011</a:t>
              </a:r>
            </a:p>
          </p:txBody>
        </p:sp>
        <p:sp>
          <p:nvSpPr>
            <p:cNvPr id="54" name="Rectangle 22">
              <a:extLst>
                <a:ext uri="{FF2B5EF4-FFF2-40B4-BE49-F238E27FC236}">
                  <a16:creationId xmlns:a16="http://schemas.microsoft.com/office/drawing/2014/main" id="{4DF88007-34F7-8347-AA59-941070195B61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b..01100</a:t>
              </a: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AEE0B801-811D-E345-B9C2-C4B9AE7C7E64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b..01101</a:t>
              </a:r>
            </a:p>
          </p:txBody>
        </p:sp>
        <p:sp>
          <p:nvSpPr>
            <p:cNvPr id="56" name="Rectangle 24">
              <a:extLst>
                <a:ext uri="{FF2B5EF4-FFF2-40B4-BE49-F238E27FC236}">
                  <a16:creationId xmlns:a16="http://schemas.microsoft.com/office/drawing/2014/main" id="{DE00E766-E8F7-9744-833D-5C044DAE8A52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b..01110</a:t>
              </a:r>
            </a:p>
          </p:txBody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77432D7-74EA-144A-88ED-9A5DCEB6A470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b..01111</a:t>
              </a:r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EEBC2E66-2434-134D-AE80-6C3944266185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b..10000</a:t>
              </a:r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63BF9D6E-38A7-A441-BFE6-07D4BB2FC6E6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b..10001</a:t>
              </a:r>
            </a:p>
          </p:txBody>
        </p:sp>
        <p:sp>
          <p:nvSpPr>
            <p:cNvPr id="60" name="Rectangle 44">
              <a:extLst>
                <a:ext uri="{FF2B5EF4-FFF2-40B4-BE49-F238E27FC236}">
                  <a16:creationId xmlns:a16="http://schemas.microsoft.com/office/drawing/2014/main" id="{984C1761-F767-B647-830D-7B62C8CF2CD7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b..10010</a:t>
              </a:r>
            </a:p>
          </p:txBody>
        </p:sp>
        <p:sp>
          <p:nvSpPr>
            <p:cNvPr id="61" name="Rectangle 46">
              <a:extLst>
                <a:ext uri="{FF2B5EF4-FFF2-40B4-BE49-F238E27FC236}">
                  <a16:creationId xmlns:a16="http://schemas.microsoft.com/office/drawing/2014/main" id="{EEC0F3ED-5B88-5C48-AE3C-FA96E386B8A1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101502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b..10011</a:t>
              </a:r>
            </a:p>
          </p:txBody>
        </p:sp>
        <p:sp>
          <p:nvSpPr>
            <p:cNvPr id="62" name="Text Box 36">
              <a:extLst>
                <a:ext uri="{FF2B5EF4-FFF2-40B4-BE49-F238E27FC236}">
                  <a16:creationId xmlns:a16="http://schemas.microsoft.com/office/drawing/2014/main" id="{040DC150-24B9-5A4B-8FBC-F87BE1A07FDD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93720" y="660685"/>
              <a:ext cx="1000275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(binary)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24DC6A6-AC3E-C047-A1FC-9CF48B21C60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EDB5DA-E946-894B-BF45-8AFA51FE9338}"/>
              </a:ext>
            </a:extLst>
          </p:cNvPr>
          <p:cNvGrpSpPr/>
          <p:nvPr/>
        </p:nvGrpSpPr>
        <p:grpSpPr>
          <a:xfrm>
            <a:off x="8748607" y="572671"/>
            <a:ext cx="1096005" cy="5920399"/>
            <a:chOff x="9299758" y="534250"/>
            <a:chExt cx="1096005" cy="5920399"/>
          </a:xfrm>
        </p:grpSpPr>
        <p:sp>
          <p:nvSpPr>
            <p:cNvPr id="93" name="Rectangle 32">
              <a:extLst>
                <a:ext uri="{FF2B5EF4-FFF2-40B4-BE49-F238E27FC236}">
                  <a16:creationId xmlns:a16="http://schemas.microsoft.com/office/drawing/2014/main" id="{0C0A0195-6595-D740-BB0D-77424A285D2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4" name="Rectangle 32">
              <a:extLst>
                <a:ext uri="{FF2B5EF4-FFF2-40B4-BE49-F238E27FC236}">
                  <a16:creationId xmlns:a16="http://schemas.microsoft.com/office/drawing/2014/main" id="{980B81AF-3B30-6149-9306-B09EA25C4A09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5" name="Rectangle 32">
              <a:extLst>
                <a:ext uri="{FF2B5EF4-FFF2-40B4-BE49-F238E27FC236}">
                  <a16:creationId xmlns:a16="http://schemas.microsoft.com/office/drawing/2014/main" id="{34F956EA-C041-5E44-BF6A-9A36A7945C88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C0A98B39-92A6-804F-BC7E-36E8EFEFA439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7" name="Rectangle 32">
              <a:extLst>
                <a:ext uri="{FF2B5EF4-FFF2-40B4-BE49-F238E27FC236}">
                  <a16:creationId xmlns:a16="http://schemas.microsoft.com/office/drawing/2014/main" id="{03142F4C-D88E-C144-B93A-68B828C15AC2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8" name="Rectangle 32">
              <a:extLst>
                <a:ext uri="{FF2B5EF4-FFF2-40B4-BE49-F238E27FC236}">
                  <a16:creationId xmlns:a16="http://schemas.microsoft.com/office/drawing/2014/main" id="{7FB21F56-BE23-1A4B-9ABD-9EEA285C3ABD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99" name="Rectangle 32">
              <a:extLst>
                <a:ext uri="{FF2B5EF4-FFF2-40B4-BE49-F238E27FC236}">
                  <a16:creationId xmlns:a16="http://schemas.microsoft.com/office/drawing/2014/main" id="{99D6366D-6BC2-6B48-AD1E-BD73559D64C5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00" name="Rectangle 32">
              <a:extLst>
                <a:ext uri="{FF2B5EF4-FFF2-40B4-BE49-F238E27FC236}">
                  <a16:creationId xmlns:a16="http://schemas.microsoft.com/office/drawing/2014/main" id="{7F1D1FE9-53BA-AD4F-8C8F-22D442A5F7A1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77" name="Text Box 36">
              <a:extLst>
                <a:ext uri="{FF2B5EF4-FFF2-40B4-BE49-F238E27FC236}">
                  <a16:creationId xmlns:a16="http://schemas.microsoft.com/office/drawing/2014/main" id="{EEE307E5-F093-7B46-9B8B-364689BB3493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299758" y="534250"/>
              <a:ext cx="1096005" cy="101566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-bit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units 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(2 Bytes)</a:t>
              </a:r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1C71FCB9-A82C-BF4A-9E86-C5DA04AC808A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37116164-033A-D34B-B053-56130B998122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2" name="Rectangle 65">
              <a:extLst>
                <a:ext uri="{FF2B5EF4-FFF2-40B4-BE49-F238E27FC236}">
                  <a16:creationId xmlns:a16="http://schemas.microsoft.com/office/drawing/2014/main" id="{C6619234-621E-7743-B45C-93673A0F72E7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F12AA132-DB43-0D4A-9FD1-F1696524271A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A576167-86F7-FE44-90A9-0648E860B33C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2" name="Rectangle 66">
              <a:extLst>
                <a:ext uri="{FF2B5EF4-FFF2-40B4-BE49-F238E27FC236}">
                  <a16:creationId xmlns:a16="http://schemas.microsoft.com/office/drawing/2014/main" id="{E2534BBE-31E2-E149-AF93-1BAF1C886A83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3FB60D1A-0C0B-DD4F-8B65-0512794DBB9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A5155E3A-AD59-1941-BB6A-8288F52382EC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A8F0055-4BA4-C24B-98C6-A165DDF902AE}"/>
              </a:ext>
            </a:extLst>
          </p:cNvPr>
          <p:cNvGrpSpPr/>
          <p:nvPr/>
        </p:nvGrpSpPr>
        <p:grpSpPr>
          <a:xfrm>
            <a:off x="9148442" y="1935140"/>
            <a:ext cx="457200" cy="4471000"/>
            <a:chOff x="8356556" y="1899366"/>
            <a:chExt cx="457200" cy="4471000"/>
          </a:xfrm>
        </p:grpSpPr>
        <p:sp>
          <p:nvSpPr>
            <p:cNvPr id="89" name="Rectangle 74">
              <a:extLst>
                <a:ext uri="{FF2B5EF4-FFF2-40B4-BE49-F238E27FC236}">
                  <a16:creationId xmlns:a16="http://schemas.microsoft.com/office/drawing/2014/main" id="{BEC21544-9B6A-274D-B9F0-2DC87EABB2F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b.00</a:t>
              </a:r>
            </a:p>
          </p:txBody>
        </p:sp>
        <p:sp>
          <p:nvSpPr>
            <p:cNvPr id="90" name="Rectangle 75">
              <a:extLst>
                <a:ext uri="{FF2B5EF4-FFF2-40B4-BE49-F238E27FC236}">
                  <a16:creationId xmlns:a16="http://schemas.microsoft.com/office/drawing/2014/main" id="{D7532966-F923-D74B-8CA7-7C3C5F58ED2D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2" name="Rectangle 77">
              <a:extLst>
                <a:ext uri="{FF2B5EF4-FFF2-40B4-BE49-F238E27FC236}">
                  <a16:creationId xmlns:a16="http://schemas.microsoft.com/office/drawing/2014/main" id="{E4D9B6DB-6A08-DD4B-BDD7-A147CEEE915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91" name="Rectangle 76">
              <a:extLst>
                <a:ext uri="{FF2B5EF4-FFF2-40B4-BE49-F238E27FC236}">
                  <a16:creationId xmlns:a16="http://schemas.microsoft.com/office/drawing/2014/main" id="{FF211B91-35F0-8C4C-BA08-F96FEA810362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b..00</a:t>
              </a:r>
            </a:p>
          </p:txBody>
        </p:sp>
        <p:sp>
          <p:nvSpPr>
            <p:cNvPr id="105" name="Rectangle 74">
              <a:extLst>
                <a:ext uri="{FF2B5EF4-FFF2-40B4-BE49-F238E27FC236}">
                  <a16:creationId xmlns:a16="http://schemas.microsoft.com/office/drawing/2014/main" id="{C204C3BD-59A5-3548-91A2-2C497D19D89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6" name="Rectangle 74">
              <a:extLst>
                <a:ext uri="{FF2B5EF4-FFF2-40B4-BE49-F238E27FC236}">
                  <a16:creationId xmlns:a16="http://schemas.microsoft.com/office/drawing/2014/main" id="{583B9922-1A98-2247-A17E-524241DE9044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7" name="Rectangle 74">
              <a:extLst>
                <a:ext uri="{FF2B5EF4-FFF2-40B4-BE49-F238E27FC236}">
                  <a16:creationId xmlns:a16="http://schemas.microsoft.com/office/drawing/2014/main" id="{75B32C23-E63A-5648-9D2C-862E4F3BD45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  <p:sp>
          <p:nvSpPr>
            <p:cNvPr id="108" name="Rectangle 74">
              <a:extLst>
                <a:ext uri="{FF2B5EF4-FFF2-40B4-BE49-F238E27FC236}">
                  <a16:creationId xmlns:a16="http://schemas.microsoft.com/office/drawing/2014/main" id="{55EB6B77-A462-414E-A581-4FDE230BFD4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b..10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1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5BD0FFEC-12BA-FB84-873B-956809A4530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99737" y="5430260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0x100</a:t>
            </a: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25C019CC-CE18-C51C-D793-7B415F12709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62323" y="51168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0x101</a:t>
            </a:r>
          </a:p>
        </p:txBody>
      </p:sp>
      <p:sp>
        <p:nvSpPr>
          <p:cNvPr id="113" name="Rectangle 7">
            <a:extLst>
              <a:ext uri="{FF2B5EF4-FFF2-40B4-BE49-F238E27FC236}">
                <a16:creationId xmlns:a16="http://schemas.microsoft.com/office/drawing/2014/main" id="{E545CC64-8FFB-A5C0-457D-8479085E5A5C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760736" y="47866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0x102</a:t>
            </a:r>
          </a:p>
        </p:txBody>
      </p:sp>
      <p:sp>
        <p:nvSpPr>
          <p:cNvPr id="115" name="Rectangle 8">
            <a:extLst>
              <a:ext uri="{FF2B5EF4-FFF2-40B4-BE49-F238E27FC236}">
                <a16:creationId xmlns:a16="http://schemas.microsoft.com/office/drawing/2014/main" id="{E057EBBF-3C92-7EAD-2438-0B219D43135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755973" y="4507245"/>
            <a:ext cx="685800" cy="3048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</a:pPr>
            <a:r>
              <a:rPr lang="en-US" sz="2000" b="0" dirty="0">
                <a:latin typeface="Calibri" panose="020F0502020204030204" pitchFamily="34" charset="0"/>
                <a:cs typeface="Calibri" panose="020F0502020204030204" pitchFamily="34" charset="0"/>
              </a:rPr>
              <a:t>0x103</a:t>
            </a:r>
          </a:p>
        </p:txBody>
      </p:sp>
    </p:spTree>
    <p:extLst>
      <p:ext uri="{BB962C8B-B14F-4D97-AF65-F5344CB8AC3E}">
        <p14:creationId xmlns:p14="http://schemas.microsoft.com/office/powerpoint/2010/main" val="21929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307327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570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78744" y="1113736"/>
            <a:ext cx="6494784" cy="4582888"/>
            <a:chOff x="5378744" y="1113736"/>
            <a:chExt cx="6494784" cy="4582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113736"/>
              <a:ext cx="6494784" cy="4582888"/>
              <a:chOff x="190785" y="751599"/>
              <a:chExt cx="6494784" cy="458288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43463" y="1788657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89559" y="1725625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0x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97303" y="-893379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58858" y="751599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99367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80933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42021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68802" y="2115273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ED31768-BDC3-AE47-8948-9A2B0DA5B9B0}"/>
                  </a:ext>
                </a:extLst>
              </p:cNvPr>
              <p:cNvSpPr txBox="1"/>
              <p:nvPr/>
            </p:nvSpPr>
            <p:spPr>
              <a:xfrm>
                <a:off x="4087535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ACD4C3C-92F9-3C49-999E-FE030477F8FF}"/>
                  </a:ext>
                </a:extLst>
              </p:cNvPr>
              <p:cNvSpPr txBox="1"/>
              <p:nvPr/>
            </p:nvSpPr>
            <p:spPr>
              <a:xfrm>
                <a:off x="280000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536F92C-ABA1-1F48-818B-BA28A57227FA}"/>
                  </a:ext>
                </a:extLst>
              </p:cNvPr>
              <p:cNvSpPr txBox="1"/>
              <p:nvPr/>
            </p:nvSpPr>
            <p:spPr>
              <a:xfrm>
                <a:off x="1504733" y="2683622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61276F7-BB66-D143-B05D-A7AF18AB1F16}"/>
                  </a:ext>
                </a:extLst>
              </p:cNvPr>
              <p:cNvSpPr txBox="1"/>
              <p:nvPr/>
            </p:nvSpPr>
            <p:spPr>
              <a:xfrm>
                <a:off x="205033" y="268262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5D30328-0ED2-2D4B-9C70-EE3AEB8FCF2C}"/>
                  </a:ext>
                </a:extLst>
              </p:cNvPr>
              <p:cNvSpPr txBox="1"/>
              <p:nvPr/>
            </p:nvSpPr>
            <p:spPr>
              <a:xfrm>
                <a:off x="4085488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14FEDD9-F966-E141-BF30-C66DA692BA0D}"/>
                  </a:ext>
                </a:extLst>
              </p:cNvPr>
              <p:cNvSpPr txBox="1"/>
              <p:nvPr/>
            </p:nvSpPr>
            <p:spPr>
              <a:xfrm>
                <a:off x="279795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4F06C5B8-2CD4-0347-B36E-6F78642644BB}"/>
                  </a:ext>
                </a:extLst>
              </p:cNvPr>
              <p:cNvSpPr txBox="1"/>
              <p:nvPr/>
            </p:nvSpPr>
            <p:spPr>
              <a:xfrm>
                <a:off x="1502686" y="2315136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72C72C7-F647-0546-B023-FFD00C7E0F03}"/>
                  </a:ext>
                </a:extLst>
              </p:cNvPr>
              <p:cNvSpPr txBox="1"/>
              <p:nvPr/>
            </p:nvSpPr>
            <p:spPr>
              <a:xfrm>
                <a:off x="202986" y="2314140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564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0x1234568C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5518E4B-51BC-8A49-87E6-190D3B0869DC}"/>
                </a:ext>
              </a:extLst>
            </p:cNvPr>
            <p:cNvSpPr txBox="1"/>
            <p:nvPr/>
          </p:nvSpPr>
          <p:spPr>
            <a:xfrm>
              <a:off x="10541972" y="303152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00E47B-533D-5541-93D0-B482FA106075}"/>
                </a:ext>
              </a:extLst>
            </p:cNvPr>
            <p:cNvSpPr txBox="1"/>
            <p:nvPr/>
          </p:nvSpPr>
          <p:spPr>
            <a:xfrm>
              <a:off x="10530344" y="265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0x12345694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62377" y="1778084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dirty="0">
                <a:solidFill>
                  <a:srgbClr val="FF0000"/>
                </a:solidFill>
              </a:rPr>
              <a:t>Static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79571" y="558350"/>
          <a:ext cx="12001836" cy="37592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396592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9529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103907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3144412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4167396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{’A’,’B’,’C’,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’A’,’B’,0x42,0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8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</a:t>
                      </a:r>
                    </a:p>
                    <a:p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 </a:t>
                      </a: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strings '\0' 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2E7D4-AD18-6E23-4F89-9AFDDFA29755}"/>
              </a:ext>
            </a:extLst>
          </p:cNvPr>
          <p:cNvSpPr/>
          <p:nvPr/>
        </p:nvSpPr>
        <p:spPr bwMode="auto">
          <a:xfrm>
            <a:off x="1456857" y="4937813"/>
            <a:ext cx="3096081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&amp;num;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 "123";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*lit = "456";	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927F3-CD25-E8C5-EF52-F77DC70009F8}"/>
              </a:ext>
            </a:extLst>
          </p:cNvPr>
          <p:cNvGrpSpPr/>
          <p:nvPr/>
        </p:nvGrpSpPr>
        <p:grpSpPr>
          <a:xfrm>
            <a:off x="5010763" y="4415341"/>
            <a:ext cx="4523855" cy="2375297"/>
            <a:chOff x="5010763" y="4415341"/>
            <a:chExt cx="4523855" cy="237529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DFD6F5-5B05-54F8-5C1A-588DB3532D73}"/>
                </a:ext>
              </a:extLst>
            </p:cNvPr>
            <p:cNvSpPr/>
            <p:nvPr/>
          </p:nvSpPr>
          <p:spPr bwMode="auto">
            <a:xfrm>
              <a:off x="5942946" y="4415341"/>
              <a:ext cx="3591672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bss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0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msg:       .string "123"</a:t>
              </a:r>
            </a:p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lit:       .word 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endPara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.section .</a:t>
              </a:r>
              <a:r>
                <a:rPr lang="en-US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rodata</a:t>
              </a:r>
              <a:endPara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Lmsg</a:t>
              </a:r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.string "456"</a:t>
              </a:r>
            </a:p>
          </p:txBody>
        </p: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14C00D19-7BA9-7678-7EDB-30D0B2806740}"/>
                </a:ext>
              </a:extLst>
            </p:cNvPr>
            <p:cNvSpPr/>
            <p:nvPr/>
          </p:nvSpPr>
          <p:spPr>
            <a:xfrm>
              <a:off x="5010763" y="5369758"/>
              <a:ext cx="530942" cy="40312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2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A367-06C8-7446-B585-CA25A26B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2" y="0"/>
            <a:ext cx="10515600" cy="523188"/>
          </a:xfrm>
        </p:spPr>
        <p:txBody>
          <a:bodyPr/>
          <a:lstStyle/>
          <a:p>
            <a:r>
              <a:rPr lang="en-US" dirty="0"/>
              <a:t>Defining Array </a:t>
            </a:r>
            <a:r>
              <a:rPr lang="en-US" dirty="0">
                <a:solidFill>
                  <a:srgbClr val="FF0000"/>
                </a:solidFill>
              </a:rPr>
              <a:t>Static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4A45-A412-C94C-A87A-1B8A946588E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053762" y="4295828"/>
            <a:ext cx="7805061" cy="24110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/>
              <a:t>Allocates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bytes, each of which contain the value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</a:p>
          <a:p>
            <a:r>
              <a:rPr lang="en-US" sz="2000" dirty="0"/>
              <a:t>Both </a:t>
            </a:r>
            <a:r>
              <a:rPr 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absolute expressions</a:t>
            </a:r>
          </a:p>
          <a:p>
            <a:r>
              <a:rPr lang="en-US" sz="2000" dirty="0"/>
              <a:t>If the comma and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are </a:t>
            </a:r>
            <a:r>
              <a:rPr lang="en-US" sz="2000" b="1" dirty="0"/>
              <a:t>omitted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2C895B"/>
                </a:solidFill>
              </a:rPr>
              <a:t>assumed to be </a:t>
            </a:r>
            <a:r>
              <a:rPr lang="en-US" sz="2000" b="1" dirty="0">
                <a:solidFill>
                  <a:srgbClr val="F37440"/>
                </a:solidFill>
              </a:rPr>
              <a:t>zero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bss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section: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Must be used </a:t>
            </a:r>
            <a:r>
              <a:rPr lang="en-US" sz="2000" b="1" dirty="0">
                <a:solidFill>
                  <a:schemeClr val="accent3"/>
                </a:solidFill>
              </a:rPr>
              <a:t>without a specified fill</a:t>
            </a:r>
            <a:endParaRPr lang="en-US" sz="2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F754EC-FC45-3B45-A4DC-25BF48870883}"/>
              </a:ext>
            </a:extLst>
          </p:cNvPr>
          <p:cNvSpPr/>
          <p:nvPr/>
        </p:nvSpPr>
        <p:spPr bwMode="auto">
          <a:xfrm>
            <a:off x="1317830" y="1140483"/>
            <a:ext cx="955633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C:	 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[100];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int array[] = {1, 2, 3, 4, 5};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char buffer[100];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convert 100 to 400 bytes</a:t>
            </a:r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char_buf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array: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.word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1, 2, 3, 4, 5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one_buf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.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100, 1	// 100 bytes each byte filled with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C9DEF-6549-DC4A-B2AC-8D61BD409F5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951E6-542B-64D4-00BC-EA7BC7F1A86A}"/>
              </a:ext>
            </a:extLst>
          </p:cNvPr>
          <p:cNvSpPr/>
          <p:nvPr/>
        </p:nvSpPr>
        <p:spPr bwMode="auto">
          <a:xfrm>
            <a:off x="2276257" y="606684"/>
            <a:ext cx="7360072" cy="4117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size_directive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expression, … expression</a:t>
            </a:r>
          </a:p>
        </p:txBody>
      </p:sp>
    </p:spTree>
    <p:extLst>
      <p:ext uri="{BB962C8B-B14F-4D97-AF65-F5344CB8AC3E}">
        <p14:creationId xmlns:p14="http://schemas.microsoft.com/office/powerpoint/2010/main" val="13966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86237" y="339411"/>
            <a:ext cx="4660285" cy="71796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Accessing </a:t>
            </a:r>
            <a:r>
              <a:rPr lang="en-US" sz="1800" b="1" dirty="0">
                <a:solidFill>
                  <a:srgbClr val="FF0000"/>
                </a:solidFill>
                <a:cs typeface="Courier New" panose="02070309020205020404" pitchFamily="49" charset="0"/>
              </a:rPr>
              <a:t>address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cs typeface="Courier New" panose="02070309020205020404" pitchFamily="49" charset="0"/>
              </a:rPr>
              <a:t>aligned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cs typeface="Courier New" panose="02070309020205020404" pitchFamily="49" charset="0"/>
              </a:rPr>
              <a:t>memory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based on data type</a:t>
            </a:r>
            <a:r>
              <a:rPr lang="en-US" sz="1800" dirty="0">
                <a:cs typeface="Courier New" panose="02070309020205020404" pitchFamily="49" charset="0"/>
              </a:rPr>
              <a:t> has 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the best performance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7608775" cy="394111"/>
          </a:xfrm>
        </p:spPr>
        <p:txBody>
          <a:bodyPr/>
          <a:lstStyle/>
          <a:p>
            <a:r>
              <a:rPr lang="en-US" dirty="0"/>
              <a:t>Static Variable Alignment: Using  .align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6021737" y="118786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4641139" y="1122204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2200462" y="970372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658164" y="6072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4638622" y="7528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5796235" y="81852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0" name="Table 8">
            <a:extLst>
              <a:ext uri="{FF2B5EF4-FFF2-40B4-BE49-F238E27FC236}">
                <a16:creationId xmlns:a16="http://schemas.microsoft.com/office/drawing/2014/main" id="{4EA9A35B-60B4-304B-8EE4-2FD9007BA36F}"/>
              </a:ext>
            </a:extLst>
          </p:cNvPr>
          <p:cNvGraphicFramePr>
            <a:graphicFrameLocks/>
          </p:cNvGraphicFramePr>
          <p:nvPr/>
        </p:nvGraphicFramePr>
        <p:xfrm>
          <a:off x="591453" y="1768360"/>
          <a:ext cx="8129362" cy="2011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911728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3864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224595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87812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ends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2757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b="0" i="0" dirty="0" err="1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hword</a:t>
                      </a:r>
                      <a:endParaRPr lang="en-US" b="0" i="0" dirty="0">
                        <a:solidFill>
                          <a:srgbClr val="7030A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  <a:p>
                      <a:pPr algn="ctr"/>
                      <a:endParaRPr lang="en-US" b="0" i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564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  <a:p>
                      <a:pPr algn="ctr"/>
                      <a:endParaRPr lang="en-US" sz="18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8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A798AB6-7C41-73C6-A59E-E01A607FF211}"/>
              </a:ext>
            </a:extLst>
          </p:cNvPr>
          <p:cNvGrpSpPr/>
          <p:nvPr/>
        </p:nvGrpSpPr>
        <p:grpSpPr>
          <a:xfrm>
            <a:off x="9418930" y="1088190"/>
            <a:ext cx="747769" cy="5540375"/>
            <a:chOff x="9282738" y="868209"/>
            <a:chExt cx="747769" cy="5540375"/>
          </a:xfrm>
        </p:grpSpPr>
        <p:grpSp>
          <p:nvGrpSpPr>
            <p:cNvPr id="130" name="Group 31">
              <a:extLst>
                <a:ext uri="{FF2B5EF4-FFF2-40B4-BE49-F238E27FC236}">
                  <a16:creationId xmlns:a16="http://schemas.microsoft.com/office/drawing/2014/main" id="{4C8AEC5E-7E32-F93F-B235-002C7B05CF05}"/>
                </a:ext>
              </a:extLst>
            </p:cNvPr>
            <p:cNvGrpSpPr>
              <a:grpSpLocks/>
            </p:cNvGrpSpPr>
            <p:nvPr>
              <p:custDataLst>
                <p:tags r:id="rId65"/>
              </p:custDataLst>
            </p:nvPr>
          </p:nvGrpSpPr>
          <p:grpSpPr bwMode="auto">
            <a:xfrm>
              <a:off x="9393666" y="1523715"/>
              <a:ext cx="609600" cy="4840288"/>
              <a:chOff x="3792" y="768"/>
              <a:chExt cx="240" cy="3049"/>
            </a:xfrm>
          </p:grpSpPr>
          <p:sp>
            <p:nvSpPr>
              <p:cNvPr id="144" name="Rectangle 32">
                <a:extLst>
                  <a:ext uri="{FF2B5EF4-FFF2-40B4-BE49-F238E27FC236}">
                    <a16:creationId xmlns:a16="http://schemas.microsoft.com/office/drawing/2014/main" id="{A2814E09-7A90-BEBA-7D05-1F6E9C3D57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792" y="768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5" name="Rectangle 33">
                <a:extLst>
                  <a:ext uri="{FF2B5EF4-FFF2-40B4-BE49-F238E27FC236}">
                    <a16:creationId xmlns:a16="http://schemas.microsoft.com/office/drawing/2014/main" id="{66E538D0-4FC4-691F-98FF-BAD6A61117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792" y="1536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6" name="Rectangle 34">
                <a:extLst>
                  <a:ext uri="{FF2B5EF4-FFF2-40B4-BE49-F238E27FC236}">
                    <a16:creationId xmlns:a16="http://schemas.microsoft.com/office/drawing/2014/main" id="{8D0A5CC7-865A-16D6-5D92-E754FDE865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792" y="2304"/>
                <a:ext cx="240" cy="7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7" name="Rectangle 35">
                <a:extLst>
                  <a:ext uri="{FF2B5EF4-FFF2-40B4-BE49-F238E27FC236}">
                    <a16:creationId xmlns:a16="http://schemas.microsoft.com/office/drawing/2014/main" id="{490BAD06-6E32-F1E2-F8E9-E1573AC4D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3792" y="3072"/>
                <a:ext cx="240" cy="74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b="0" dirty="0">
                  <a:latin typeface="Roboto Regular" charset="0"/>
                  <a:cs typeface="Roboto Regular" charset="0"/>
                </a:endParaRPr>
              </a:p>
            </p:txBody>
          </p:sp>
        </p:grpSp>
        <p:sp>
          <p:nvSpPr>
            <p:cNvPr id="131" name="Text Box 36">
              <a:extLst>
                <a:ext uri="{FF2B5EF4-FFF2-40B4-BE49-F238E27FC236}">
                  <a16:creationId xmlns:a16="http://schemas.microsoft.com/office/drawing/2014/main" id="{60ABA258-5AA2-033F-04B8-8B30EC17235B}"/>
                </a:ext>
              </a:extLst>
            </p:cNvPr>
            <p:cNvSpPr txBox="1"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9282738" y="868209"/>
              <a:ext cx="747769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Rectangle 63">
              <a:extLst>
                <a:ext uri="{FF2B5EF4-FFF2-40B4-BE49-F238E27FC236}">
                  <a16:creationId xmlns:a16="http://schemas.microsoft.com/office/drawing/2014/main" id="{162834CC-E94E-7818-51FB-ADBDDAE225BB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9393666" y="206664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C6E764DD-E663-19A6-1DA0-D2C94C731168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9407956" y="3275831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2" name="Rectangle 65">
              <a:extLst>
                <a:ext uri="{FF2B5EF4-FFF2-40B4-BE49-F238E27FC236}">
                  <a16:creationId xmlns:a16="http://schemas.microsoft.com/office/drawing/2014/main" id="{C63243E1-0A87-B533-E5D9-920082085228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9393666" y="444265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B1F71863-3BB9-AEF8-2933-5C16125BB49E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9407956" y="566992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148" name="Group 80">
            <a:extLst>
              <a:ext uri="{FF2B5EF4-FFF2-40B4-BE49-F238E27FC236}">
                <a16:creationId xmlns:a16="http://schemas.microsoft.com/office/drawing/2014/main" id="{A4BDA61E-4180-B481-A232-AFA1325EBBF5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9568608" y="2733521"/>
            <a:ext cx="514350" cy="3832226"/>
            <a:chOff x="3120" y="1392"/>
            <a:chExt cx="324" cy="2414"/>
          </a:xfrm>
        </p:grpSpPr>
        <p:sp>
          <p:nvSpPr>
            <p:cNvPr id="149" name="Rectangle 74">
              <a:extLst>
                <a:ext uri="{FF2B5EF4-FFF2-40B4-BE49-F238E27FC236}">
                  <a16:creationId xmlns:a16="http://schemas.microsoft.com/office/drawing/2014/main" id="{56A6EA0B-1DE9-1631-02EB-58BE4BC1FA06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120" y="139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150" name="Rectangle 75">
              <a:extLst>
                <a:ext uri="{FF2B5EF4-FFF2-40B4-BE49-F238E27FC236}">
                  <a16:creationId xmlns:a16="http://schemas.microsoft.com/office/drawing/2014/main" id="{F68E241E-BAB7-DA2C-CBF0-C17C205FDAA6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156" y="2129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151" name="Rectangle 76">
              <a:extLst>
                <a:ext uri="{FF2B5EF4-FFF2-40B4-BE49-F238E27FC236}">
                  <a16:creationId xmlns:a16="http://schemas.microsoft.com/office/drawing/2014/main" id="{6744EC8B-2917-58CD-BE20-F14CBD4F15D2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120" y="2928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152" name="Rectangle 77">
              <a:extLst>
                <a:ext uri="{FF2B5EF4-FFF2-40B4-BE49-F238E27FC236}">
                  <a16:creationId xmlns:a16="http://schemas.microsoft.com/office/drawing/2014/main" id="{E6BAFE07-437B-CCE2-316C-8F291A480E96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3120" y="3662"/>
              <a:ext cx="288" cy="144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746533C-0C70-9527-3A53-7B20D422C2F8}"/>
              </a:ext>
            </a:extLst>
          </p:cNvPr>
          <p:cNvGrpSpPr/>
          <p:nvPr/>
        </p:nvGrpSpPr>
        <p:grpSpPr>
          <a:xfrm>
            <a:off x="10721481" y="1019052"/>
            <a:ext cx="1397312" cy="5640063"/>
            <a:chOff x="10543424" y="600634"/>
            <a:chExt cx="1397312" cy="5640063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E03A79A5-DCA8-3D7F-410B-925CE6640438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0568416" y="1322544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5" name="Rectangle 3">
              <a:extLst>
                <a:ext uri="{FF2B5EF4-FFF2-40B4-BE49-F238E27FC236}">
                  <a16:creationId xmlns:a16="http://schemas.microsoft.com/office/drawing/2014/main" id="{6051F292-55AA-A772-C1A9-3F3188F5DDD8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6" name="Rectangle 4">
              <a:extLst>
                <a:ext uri="{FF2B5EF4-FFF2-40B4-BE49-F238E27FC236}">
                  <a16:creationId xmlns:a16="http://schemas.microsoft.com/office/drawing/2014/main" id="{B0F55640-6EF3-96F3-7AEC-50D29682E480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7" name="Rectangle 5">
              <a:extLst>
                <a:ext uri="{FF2B5EF4-FFF2-40B4-BE49-F238E27FC236}">
                  <a16:creationId xmlns:a16="http://schemas.microsoft.com/office/drawing/2014/main" id="{626137A5-B0C1-5F1E-8691-6BDDFC1A838B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8" name="Rectangle 6">
              <a:extLst>
                <a:ext uri="{FF2B5EF4-FFF2-40B4-BE49-F238E27FC236}">
                  <a16:creationId xmlns:a16="http://schemas.microsoft.com/office/drawing/2014/main" id="{F5CF2C4F-8128-92A5-1521-7094F4CF841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59" name="Rectangle 7">
              <a:extLst>
                <a:ext uri="{FF2B5EF4-FFF2-40B4-BE49-F238E27FC236}">
                  <a16:creationId xmlns:a16="http://schemas.microsoft.com/office/drawing/2014/main" id="{3D095C64-7A4F-523C-3A04-15BEF5B99755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0" name="Rectangle 8">
              <a:extLst>
                <a:ext uri="{FF2B5EF4-FFF2-40B4-BE49-F238E27FC236}">
                  <a16:creationId xmlns:a16="http://schemas.microsoft.com/office/drawing/2014/main" id="{F3134352-974C-3285-AFAF-5E00289C4490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1" name="Rectangle 9">
              <a:extLst>
                <a:ext uri="{FF2B5EF4-FFF2-40B4-BE49-F238E27FC236}">
                  <a16:creationId xmlns:a16="http://schemas.microsoft.com/office/drawing/2014/main" id="{89B706CE-1631-C018-3380-FAB290867C7D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2" name="Rectangle 10">
              <a:extLst>
                <a:ext uri="{FF2B5EF4-FFF2-40B4-BE49-F238E27FC236}">
                  <a16:creationId xmlns:a16="http://schemas.microsoft.com/office/drawing/2014/main" id="{01E0B942-91F4-40EE-C140-6536F7E86A69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3" name="Rectangle 11">
              <a:extLst>
                <a:ext uri="{FF2B5EF4-FFF2-40B4-BE49-F238E27FC236}">
                  <a16:creationId xmlns:a16="http://schemas.microsoft.com/office/drawing/2014/main" id="{FC57423E-0D45-125E-7F1F-5161E093F4CE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4" name="Rectangle 12">
              <a:extLst>
                <a:ext uri="{FF2B5EF4-FFF2-40B4-BE49-F238E27FC236}">
                  <a16:creationId xmlns:a16="http://schemas.microsoft.com/office/drawing/2014/main" id="{12E24D00-DFD7-2D26-A495-487717257BE2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6" name="Rectangle 13">
              <a:extLst>
                <a:ext uri="{FF2B5EF4-FFF2-40B4-BE49-F238E27FC236}">
                  <a16:creationId xmlns:a16="http://schemas.microsoft.com/office/drawing/2014/main" id="{73DBBDDB-BD99-4535-42FC-383136BF2240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7" name="Text Box 37">
              <a:extLst>
                <a:ext uri="{FF2B5EF4-FFF2-40B4-BE49-F238E27FC236}">
                  <a16:creationId xmlns:a16="http://schemas.microsoft.com/office/drawing/2014/main" id="{2A7799D2-B42E-D8CF-EA96-6BEC3EEAFEA0}"/>
                </a:ext>
              </a:extLst>
            </p:cNvPr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0543424" y="650735"/>
              <a:ext cx="650371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</a:t>
              </a:r>
            </a:p>
          </p:txBody>
        </p:sp>
        <p:sp>
          <p:nvSpPr>
            <p:cNvPr id="168" name="Rectangle 39">
              <a:extLst>
                <a:ext uri="{FF2B5EF4-FFF2-40B4-BE49-F238E27FC236}">
                  <a16:creationId xmlns:a16="http://schemas.microsoft.com/office/drawing/2014/main" id="{65D5AC8A-B04D-3AEC-632B-F3842D44E2D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69" name="Rectangle 41">
              <a:extLst>
                <a:ext uri="{FF2B5EF4-FFF2-40B4-BE49-F238E27FC236}">
                  <a16:creationId xmlns:a16="http://schemas.microsoft.com/office/drawing/2014/main" id="{111F8312-CB94-DD6C-035F-A198B53D1D58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0" name="Rectangle 43">
              <a:extLst>
                <a:ext uri="{FF2B5EF4-FFF2-40B4-BE49-F238E27FC236}">
                  <a16:creationId xmlns:a16="http://schemas.microsoft.com/office/drawing/2014/main" id="{DFB9D290-0660-9ABD-0435-DC3AFB74F6F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1" name="Rectangle 45">
              <a:extLst>
                <a:ext uri="{FF2B5EF4-FFF2-40B4-BE49-F238E27FC236}">
                  <a16:creationId xmlns:a16="http://schemas.microsoft.com/office/drawing/2014/main" id="{3E0A5F15-4DCB-86A6-607C-B54363934A4B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10568416" y="5870268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400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72" name="Rectangle 14">
              <a:extLst>
                <a:ext uri="{FF2B5EF4-FFF2-40B4-BE49-F238E27FC236}">
                  <a16:creationId xmlns:a16="http://schemas.microsoft.com/office/drawing/2014/main" id="{F5DFBB7A-5E0B-9569-C14C-D119140FBC83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1223864" y="5871365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173" name="Rectangle 15">
              <a:extLst>
                <a:ext uri="{FF2B5EF4-FFF2-40B4-BE49-F238E27FC236}">
                  <a16:creationId xmlns:a16="http://schemas.microsoft.com/office/drawing/2014/main" id="{0245E018-D2C4-6CE3-EEBE-465B7BB1161D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223864" y="5521631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174" name="Rectangle 16">
              <a:extLst>
                <a:ext uri="{FF2B5EF4-FFF2-40B4-BE49-F238E27FC236}">
                  <a16:creationId xmlns:a16="http://schemas.microsoft.com/office/drawing/2014/main" id="{32D55285-0A5E-5171-CC0B-11E53645BEE1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223864" y="523344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175" name="Rectangle 17">
              <a:extLst>
                <a:ext uri="{FF2B5EF4-FFF2-40B4-BE49-F238E27FC236}">
                  <a16:creationId xmlns:a16="http://schemas.microsoft.com/office/drawing/2014/main" id="{1356B40E-8EAA-F9B4-8BC7-AE574C89904D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11223864" y="492544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176" name="Rectangle 18">
              <a:extLst>
                <a:ext uri="{FF2B5EF4-FFF2-40B4-BE49-F238E27FC236}">
                  <a16:creationId xmlns:a16="http://schemas.microsoft.com/office/drawing/2014/main" id="{F121EA1D-CA38-555F-2B06-9DE136DDE4BA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1223864" y="4627682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0x04</a:t>
              </a:r>
            </a:p>
          </p:txBody>
        </p:sp>
        <p:sp>
          <p:nvSpPr>
            <p:cNvPr id="177" name="Rectangle 19">
              <a:extLst>
                <a:ext uri="{FF2B5EF4-FFF2-40B4-BE49-F238E27FC236}">
                  <a16:creationId xmlns:a16="http://schemas.microsoft.com/office/drawing/2014/main" id="{B8AA6D97-E569-20BE-293D-1CA2C1EA5E9F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223864" y="431784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0x05</a:t>
              </a:r>
            </a:p>
          </p:txBody>
        </p:sp>
        <p:sp>
          <p:nvSpPr>
            <p:cNvPr id="178" name="Rectangle 20">
              <a:extLst>
                <a:ext uri="{FF2B5EF4-FFF2-40B4-BE49-F238E27FC236}">
                  <a16:creationId xmlns:a16="http://schemas.microsoft.com/office/drawing/2014/main" id="{CBF511A4-7D28-D0C2-6791-694A6AF67D88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11223864" y="4024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0x06</a:t>
              </a:r>
            </a:p>
          </p:txBody>
        </p:sp>
        <p:sp>
          <p:nvSpPr>
            <p:cNvPr id="179" name="Rectangle 21">
              <a:extLst>
                <a:ext uri="{FF2B5EF4-FFF2-40B4-BE49-F238E27FC236}">
                  <a16:creationId xmlns:a16="http://schemas.microsoft.com/office/drawing/2014/main" id="{19D52283-B691-7ABE-4389-91A2DFDC15DA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11223864" y="3713677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0x07</a:t>
              </a:r>
            </a:p>
          </p:txBody>
        </p:sp>
        <p:sp>
          <p:nvSpPr>
            <p:cNvPr id="180" name="Rectangle 22">
              <a:extLst>
                <a:ext uri="{FF2B5EF4-FFF2-40B4-BE49-F238E27FC236}">
                  <a16:creationId xmlns:a16="http://schemas.microsoft.com/office/drawing/2014/main" id="{D27DF2BB-8BCD-BD7D-FE1E-93E76E3BBABC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11223864" y="341879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0x08</a:t>
              </a:r>
            </a:p>
          </p:txBody>
        </p:sp>
        <p:sp>
          <p:nvSpPr>
            <p:cNvPr id="181" name="Rectangle 23">
              <a:extLst>
                <a:ext uri="{FF2B5EF4-FFF2-40B4-BE49-F238E27FC236}">
                  <a16:creationId xmlns:a16="http://schemas.microsoft.com/office/drawing/2014/main" id="{46C1C9A1-24BF-C7E4-120E-2F145B65BB79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11223864" y="3141084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0x09</a:t>
              </a:r>
            </a:p>
          </p:txBody>
        </p:sp>
        <p:sp>
          <p:nvSpPr>
            <p:cNvPr id="182" name="Rectangle 24">
              <a:extLst>
                <a:ext uri="{FF2B5EF4-FFF2-40B4-BE49-F238E27FC236}">
                  <a16:creationId xmlns:a16="http://schemas.microsoft.com/office/drawing/2014/main" id="{6D7C91F2-3490-B7E1-509F-E730886C2D30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11223864" y="2831209"/>
              <a:ext cx="66396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0x0A</a:t>
              </a:r>
            </a:p>
          </p:txBody>
        </p:sp>
        <p:sp>
          <p:nvSpPr>
            <p:cNvPr id="183" name="Rectangle 25">
              <a:extLst>
                <a:ext uri="{FF2B5EF4-FFF2-40B4-BE49-F238E27FC236}">
                  <a16:creationId xmlns:a16="http://schemas.microsoft.com/office/drawing/2014/main" id="{D4219A80-0A38-07A9-31A9-D2424A91AFFB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1223864" y="2521334"/>
              <a:ext cx="6543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0x0B</a:t>
              </a:r>
            </a:p>
          </p:txBody>
        </p:sp>
        <p:sp>
          <p:nvSpPr>
            <p:cNvPr id="184" name="Rectangle 40">
              <a:extLst>
                <a:ext uri="{FF2B5EF4-FFF2-40B4-BE49-F238E27FC236}">
                  <a16:creationId xmlns:a16="http://schemas.microsoft.com/office/drawing/2014/main" id="{5AB3C584-4C5E-BBAA-1D54-68BFACCF8ABF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11223864" y="2211459"/>
              <a:ext cx="64152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0x0C</a:t>
              </a:r>
            </a:p>
          </p:txBody>
        </p:sp>
        <p:sp>
          <p:nvSpPr>
            <p:cNvPr id="185" name="Rectangle 42">
              <a:extLst>
                <a:ext uri="{FF2B5EF4-FFF2-40B4-BE49-F238E27FC236}">
                  <a16:creationId xmlns:a16="http://schemas.microsoft.com/office/drawing/2014/main" id="{588F1125-D97B-2D53-A625-F2446880EAE8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11223864" y="1931614"/>
              <a:ext cx="67037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0x0D</a:t>
              </a:r>
            </a:p>
          </p:txBody>
        </p:sp>
        <p:sp>
          <p:nvSpPr>
            <p:cNvPr id="186" name="Rectangle 44">
              <a:extLst>
                <a:ext uri="{FF2B5EF4-FFF2-40B4-BE49-F238E27FC236}">
                  <a16:creationId xmlns:a16="http://schemas.microsoft.com/office/drawing/2014/main" id="{CB99EA7A-046F-A8C9-10F7-F1906F85E6FA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11223864" y="1605636"/>
              <a:ext cx="636713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0x0E</a:t>
              </a:r>
            </a:p>
          </p:txBody>
        </p:sp>
        <p:sp>
          <p:nvSpPr>
            <p:cNvPr id="187" name="Rectangle 46">
              <a:extLst>
                <a:ext uri="{FF2B5EF4-FFF2-40B4-BE49-F238E27FC236}">
                  <a16:creationId xmlns:a16="http://schemas.microsoft.com/office/drawing/2014/main" id="{C26A2C55-E4B5-00EC-FE54-CBA7CFFA3B9A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11223864" y="1297500"/>
              <a:ext cx="63030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0x0F</a:t>
              </a:r>
            </a:p>
          </p:txBody>
        </p:sp>
        <p:sp>
          <p:nvSpPr>
            <p:cNvPr id="188" name="Text Box 36">
              <a:extLst>
                <a:ext uri="{FF2B5EF4-FFF2-40B4-BE49-F238E27FC236}">
                  <a16:creationId xmlns:a16="http://schemas.microsoft.com/office/drawing/2014/main" id="{7F80B85C-B6E4-7E08-45DB-AB35CAC1DBA8}"/>
                </a:ext>
              </a:extLst>
            </p:cNvPr>
            <p:cNvSpPr txBox="1"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11209574" y="600634"/>
              <a:ext cx="731162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79619F-2377-C3E2-38BF-C562D50ACAE6}"/>
              </a:ext>
            </a:extLst>
          </p:cNvPr>
          <p:cNvGrpSpPr/>
          <p:nvPr/>
        </p:nvGrpSpPr>
        <p:grpSpPr>
          <a:xfrm>
            <a:off x="10087074" y="1052219"/>
            <a:ext cx="751360" cy="5612317"/>
            <a:chOff x="9558324" y="842332"/>
            <a:chExt cx="751360" cy="5612317"/>
          </a:xfrm>
        </p:grpSpPr>
        <p:sp>
          <p:nvSpPr>
            <p:cNvPr id="190" name="Rectangle 32">
              <a:extLst>
                <a:ext uri="{FF2B5EF4-FFF2-40B4-BE49-F238E27FC236}">
                  <a16:creationId xmlns:a16="http://schemas.microsoft.com/office/drawing/2014/main" id="{1FEA8863-9950-598D-35FF-5A29050E73F4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611494" y="5779651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1" name="Rectangle 32">
              <a:extLst>
                <a:ext uri="{FF2B5EF4-FFF2-40B4-BE49-F238E27FC236}">
                  <a16:creationId xmlns:a16="http://schemas.microsoft.com/office/drawing/2014/main" id="{0841493B-50D6-CC68-E6AB-87F1549829D2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11494" y="5177055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2" name="Rectangle 32">
              <a:extLst>
                <a:ext uri="{FF2B5EF4-FFF2-40B4-BE49-F238E27FC236}">
                  <a16:creationId xmlns:a16="http://schemas.microsoft.com/office/drawing/2014/main" id="{8565E2FD-A4E9-7C5E-510A-CA95667759BB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611494" y="457194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7E1D27AD-DEC1-3264-ADD1-50300BC2B456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11494" y="3969604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4" name="Rectangle 32">
              <a:extLst>
                <a:ext uri="{FF2B5EF4-FFF2-40B4-BE49-F238E27FC236}">
                  <a16:creationId xmlns:a16="http://schemas.microsoft.com/office/drawing/2014/main" id="{8AD96FA7-5E5F-E118-F54B-3A8856385F2B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611494" y="3356358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5" name="Rectangle 32">
              <a:extLst>
                <a:ext uri="{FF2B5EF4-FFF2-40B4-BE49-F238E27FC236}">
                  <a16:creationId xmlns:a16="http://schemas.microsoft.com/office/drawing/2014/main" id="{2CF0DC32-363A-BB7D-FF31-DDFF1BF3041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11494" y="2737860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6" name="Rectangle 32">
              <a:extLst>
                <a:ext uri="{FF2B5EF4-FFF2-40B4-BE49-F238E27FC236}">
                  <a16:creationId xmlns:a16="http://schemas.microsoft.com/office/drawing/2014/main" id="{EB5C74E2-4E3F-28AC-B5B7-9402EEF41673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9611494" y="2132747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7" name="Rectangle 32">
              <a:extLst>
                <a:ext uri="{FF2B5EF4-FFF2-40B4-BE49-F238E27FC236}">
                  <a16:creationId xmlns:a16="http://schemas.microsoft.com/office/drawing/2014/main" id="{DBF487B2-C213-5360-49E5-F78746491E5D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9611494" y="1538102"/>
              <a:ext cx="609600" cy="59442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198" name="Text Box 36">
              <a:extLst>
                <a:ext uri="{FF2B5EF4-FFF2-40B4-BE49-F238E27FC236}">
                  <a16:creationId xmlns:a16="http://schemas.microsoft.com/office/drawing/2014/main" id="{1479B09D-99D7-9608-90E2-11B4DAC3D79F}"/>
                </a:ext>
              </a:extLst>
            </p:cNvPr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9558324" y="842332"/>
              <a:ext cx="751360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Bytes</a:t>
              </a:r>
            </a:p>
          </p:txBody>
        </p:sp>
        <p:sp>
          <p:nvSpPr>
            <p:cNvPr id="199" name="Rectangle 63">
              <a:extLst>
                <a:ext uri="{FF2B5EF4-FFF2-40B4-BE49-F238E27FC236}">
                  <a16:creationId xmlns:a16="http://schemas.microsoft.com/office/drawing/2014/main" id="{D5E9F5A0-AFA8-673E-5D5F-F468DF17C9B6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593034" y="1475764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0" name="Rectangle 64">
              <a:extLst>
                <a:ext uri="{FF2B5EF4-FFF2-40B4-BE49-F238E27FC236}">
                  <a16:creationId xmlns:a16="http://schemas.microsoft.com/office/drawing/2014/main" id="{1E53913B-FAAE-64FD-8D62-D2002BE7494A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615958" y="206667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9A9B0B5E-6983-8A6F-97F6-0EFE007949F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639871" y="26721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2" name="Rectangle 66">
              <a:extLst>
                <a:ext uri="{FF2B5EF4-FFF2-40B4-BE49-F238E27FC236}">
                  <a16:creationId xmlns:a16="http://schemas.microsoft.com/office/drawing/2014/main" id="{66E62274-1FB8-DC76-6222-CC2B6F761EA4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622715" y="3296839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3" name="Rectangle 66">
              <a:extLst>
                <a:ext uri="{FF2B5EF4-FFF2-40B4-BE49-F238E27FC236}">
                  <a16:creationId xmlns:a16="http://schemas.microsoft.com/office/drawing/2014/main" id="{04E34320-CFAF-A67A-AC89-2357139D4016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9600273" y="3910970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4" name="Rectangle 66">
              <a:extLst>
                <a:ext uri="{FF2B5EF4-FFF2-40B4-BE49-F238E27FC236}">
                  <a16:creationId xmlns:a16="http://schemas.microsoft.com/office/drawing/2014/main" id="{022C8D97-FF96-80CD-D48E-F0F64F82E3F4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9589052" y="4506412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5" name="Rectangle 66">
              <a:extLst>
                <a:ext uri="{FF2B5EF4-FFF2-40B4-BE49-F238E27FC236}">
                  <a16:creationId xmlns:a16="http://schemas.microsoft.com/office/drawing/2014/main" id="{D45A5D10-253C-031C-9CDA-1897B731F8C4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9608454" y="5110657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  <p:sp>
          <p:nvSpPr>
            <p:cNvPr id="206" name="Rectangle 66">
              <a:extLst>
                <a:ext uri="{FF2B5EF4-FFF2-40B4-BE49-F238E27FC236}">
                  <a16:creationId xmlns:a16="http://schemas.microsoft.com/office/drawing/2014/main" id="{DA5754B0-1E3E-57C7-347D-E4DA19582D11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9589052" y="5715985"/>
              <a:ext cx="609600" cy="73866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</a:p>
            <a:p>
              <a:pPr algn="ctr">
                <a:lnSpc>
                  <a:spcPct val="100000"/>
                </a:lnSpc>
              </a:pPr>
              <a:r>
                <a:rPr lang="en-US" sz="1400" b="0" dirty="0">
                  <a:latin typeface="Calibri" panose="020F0502020204030204" pitchFamily="34" charset="0"/>
                  <a:cs typeface="Calibri" panose="020F0502020204030204" pitchFamily="34" charset="0"/>
                </a:rPr>
                <a:t>??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63FCE14-274C-9FE0-085B-02624CD29F06}"/>
              </a:ext>
            </a:extLst>
          </p:cNvPr>
          <p:cNvGrpSpPr/>
          <p:nvPr/>
        </p:nvGrpSpPr>
        <p:grpSpPr>
          <a:xfrm>
            <a:off x="10228343" y="2106606"/>
            <a:ext cx="457200" cy="4471000"/>
            <a:chOff x="8356556" y="1899366"/>
            <a:chExt cx="457200" cy="4471000"/>
          </a:xfrm>
        </p:grpSpPr>
        <p:sp>
          <p:nvSpPr>
            <p:cNvPr id="208" name="Rectangle 74">
              <a:extLst>
                <a:ext uri="{FF2B5EF4-FFF2-40B4-BE49-F238E27FC236}">
                  <a16:creationId xmlns:a16="http://schemas.microsoft.com/office/drawing/2014/main" id="{060102F4-E1DE-E19F-5170-38EEEFA9BD8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356556" y="2487198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0x0C</a:t>
              </a:r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9540CC07-BBC0-7AB6-C0DF-216CE867E5FE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356556" y="372158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0x08</a:t>
              </a:r>
            </a:p>
          </p:txBody>
        </p:sp>
        <p:sp>
          <p:nvSpPr>
            <p:cNvPr id="211" name="Rectangle 77">
              <a:extLst>
                <a:ext uri="{FF2B5EF4-FFF2-40B4-BE49-F238E27FC236}">
                  <a16:creationId xmlns:a16="http://schemas.microsoft.com/office/drawing/2014/main" id="{A3694B6B-ADF7-5124-A98C-67119DDE139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356556" y="61417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0x00</a:t>
              </a:r>
            </a:p>
          </p:txBody>
        </p:sp>
        <p:sp>
          <p:nvSpPr>
            <p:cNvPr id="212" name="Rectangle 76">
              <a:extLst>
                <a:ext uri="{FF2B5EF4-FFF2-40B4-BE49-F238E27FC236}">
                  <a16:creationId xmlns:a16="http://schemas.microsoft.com/office/drawing/2014/main" id="{FA2BE834-1DDC-B45B-8F0C-900F7C92994F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356556" y="494087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0x04</a:t>
              </a:r>
            </a:p>
          </p:txBody>
        </p:sp>
        <p:sp>
          <p:nvSpPr>
            <p:cNvPr id="213" name="Rectangle 74">
              <a:extLst>
                <a:ext uri="{FF2B5EF4-FFF2-40B4-BE49-F238E27FC236}">
                  <a16:creationId xmlns:a16="http://schemas.microsoft.com/office/drawing/2014/main" id="{5AD6B4FD-E474-0333-A11E-59EB921FAA1F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356556" y="1899366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0x0E</a:t>
              </a:r>
            </a:p>
          </p:txBody>
        </p:sp>
        <p:sp>
          <p:nvSpPr>
            <p:cNvPr id="214" name="Rectangle 74">
              <a:extLst>
                <a:ext uri="{FF2B5EF4-FFF2-40B4-BE49-F238E27FC236}">
                  <a16:creationId xmlns:a16="http://schemas.microsoft.com/office/drawing/2014/main" id="{B7AA6C32-598B-2474-67D3-AFD06AA855A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356556" y="3100985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0x0A</a:t>
              </a:r>
            </a:p>
          </p:txBody>
        </p:sp>
        <p:sp>
          <p:nvSpPr>
            <p:cNvPr id="219" name="Rectangle 74">
              <a:extLst>
                <a:ext uri="{FF2B5EF4-FFF2-40B4-BE49-F238E27FC236}">
                  <a16:creationId xmlns:a16="http://schemas.microsoft.com/office/drawing/2014/main" id="{DE31E37D-A74D-6A3A-7D79-009C8E4823FE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356556" y="4334501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0x06</a:t>
              </a:r>
            </a:p>
          </p:txBody>
        </p:sp>
        <p:sp>
          <p:nvSpPr>
            <p:cNvPr id="220" name="Rectangle 74">
              <a:extLst>
                <a:ext uri="{FF2B5EF4-FFF2-40B4-BE49-F238E27FC236}">
                  <a16:creationId xmlns:a16="http://schemas.microsoft.com/office/drawing/2014/main" id="{FF18E8B3-8778-8C94-EB00-D919CEB3F1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356556" y="5534334"/>
              <a:ext cx="457200" cy="228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Roboto Regular" charset="0"/>
                  <a:cs typeface="Roboto Regular" charset="0"/>
                </a:rPr>
                <a:t>0x02</a:t>
              </a:r>
            </a:p>
          </p:txBody>
        </p:sp>
      </p:grpSp>
      <p:sp>
        <p:nvSpPr>
          <p:cNvPr id="104" name="Content Placeholder 1">
            <a:extLst>
              <a:ext uri="{FF2B5EF4-FFF2-40B4-BE49-F238E27FC236}">
                <a16:creationId xmlns:a16="http://schemas.microsoft.com/office/drawing/2014/main" id="{3CF266E2-588F-84DD-1C68-0BA26D8330D7}"/>
              </a:ext>
            </a:extLst>
          </p:cNvPr>
          <p:cNvSpPr txBox="1">
            <a:spLocks/>
          </p:cNvSpPr>
          <p:nvPr/>
        </p:nvSpPr>
        <p:spPr>
          <a:xfrm>
            <a:off x="211423" y="3989792"/>
            <a:ext cx="9164295" cy="2509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2000" b="1" dirty="0">
                <a:solidFill>
                  <a:schemeClr val="accent5"/>
                </a:solidFill>
              </a:rPr>
              <a:t>before</a:t>
            </a:r>
            <a:r>
              <a:rPr lang="en-US" sz="2000" dirty="0">
                <a:solidFill>
                  <a:schemeClr val="accent5"/>
                </a:solidFill>
              </a:rPr>
              <a:t> variable definition </a:t>
            </a:r>
            <a:r>
              <a:rPr lang="en-US" sz="2000" dirty="0"/>
              <a:t>to specify memory alignment requirements</a:t>
            </a:r>
          </a:p>
          <a:p>
            <a:r>
              <a:rPr lang="en-US" sz="2000" dirty="0"/>
              <a:t>Tells the assembler </a:t>
            </a:r>
            <a:r>
              <a:rPr lang="en-US" sz="2000" b="1" dirty="0"/>
              <a:t>the </a:t>
            </a:r>
            <a:r>
              <a:rPr lang="en-US" sz="2000" b="1" dirty="0">
                <a:solidFill>
                  <a:srgbClr val="C00000"/>
                </a:solidFill>
              </a:rPr>
              <a:t>next line that allocates memory </a:t>
            </a:r>
            <a:r>
              <a:rPr lang="en-US" sz="2000" dirty="0">
                <a:solidFill>
                  <a:schemeClr val="accent1"/>
                </a:solidFill>
              </a:rPr>
              <a:t>must </a:t>
            </a:r>
            <a:r>
              <a:rPr lang="en-US" sz="2000" b="1" dirty="0">
                <a:solidFill>
                  <a:srgbClr val="2C895B"/>
                </a:solidFill>
              </a:rPr>
              <a:t>start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at the next higher </a:t>
            </a:r>
            <a:r>
              <a:rPr lang="en-US" sz="2000" dirty="0">
                <a:solidFill>
                  <a:srgbClr val="2C895B"/>
                </a:solidFill>
              </a:rPr>
              <a:t>memory address </a:t>
            </a:r>
            <a:r>
              <a:rPr lang="en-US" sz="2000" b="1" u="sng" dirty="0">
                <a:solidFill>
                  <a:schemeClr val="accent1"/>
                </a:solidFill>
              </a:rPr>
              <a:t>where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F37440"/>
                </a:solidFill>
              </a:rPr>
              <a:t>lower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address bits </a:t>
            </a:r>
            <a:r>
              <a:rPr lang="en-US" sz="2000" dirty="0">
                <a:solidFill>
                  <a:srgbClr val="0070C0"/>
                </a:solidFill>
              </a:rPr>
              <a:t>are zero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At the </a:t>
            </a:r>
            <a:r>
              <a:rPr lang="en-US" sz="2000" b="1" dirty="0">
                <a:solidFill>
                  <a:schemeClr val="accent1"/>
                </a:solidFill>
              </a:rPr>
              <a:t>first use of any Segment directive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/>
              <a:t>alignment </a:t>
            </a:r>
            <a:r>
              <a:rPr lang="en-US" sz="2000" b="1" dirty="0">
                <a:solidFill>
                  <a:schemeClr val="accent1"/>
                </a:solidFill>
              </a:rPr>
              <a:t>starts at an 8-byte aligned address </a:t>
            </a:r>
            <a:r>
              <a:rPr lang="en-US" sz="2000" dirty="0">
                <a:solidFill>
                  <a:schemeClr val="tx2"/>
                </a:solidFill>
              </a:rPr>
              <a:t>(for doubles)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Easy approach: </a:t>
            </a:r>
            <a:r>
              <a:rPr lang="en-US" sz="2000" dirty="0">
                <a:solidFill>
                  <a:schemeClr val="tx2"/>
                </a:solidFill>
              </a:rPr>
              <a:t>Allocate from largest size to smaller size</a:t>
            </a:r>
          </a:p>
        </p:txBody>
      </p:sp>
    </p:spTree>
    <p:extLst>
      <p:ext uri="{BB962C8B-B14F-4D97-AF65-F5344CB8AC3E}">
        <p14:creationId xmlns:p14="http://schemas.microsoft.com/office/powerpoint/2010/main" val="24968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04" grpId="0" uiExpand="1" build="p" bldLvl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AF2A90-8457-D943-B07E-7C578409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5188464" cy="559077"/>
          </a:xfrm>
        </p:spPr>
        <p:txBody>
          <a:bodyPr/>
          <a:lstStyle/>
          <a:p>
            <a:r>
              <a:rPr lang="en-US" dirty="0"/>
              <a:t>Data Segments Alignment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8BDCB-297B-CD4D-9357-036EAC7DE3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1664" y="2739266"/>
            <a:ext cx="5358524" cy="9268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pass </a:t>
            </a:r>
            <a:r>
              <a:rPr lang="en-US" sz="1800" dirty="0" err="1"/>
              <a:t>args</a:t>
            </a:r>
            <a:r>
              <a:rPr lang="en-US" sz="1800" dirty="0"/>
              <a:t> to gas with  –</a:t>
            </a:r>
            <a:r>
              <a:rPr lang="en-US" sz="1800" dirty="0" err="1"/>
              <a:t>Wa</a:t>
            </a:r>
            <a:r>
              <a:rPr lang="en-US" sz="1800" dirty="0"/>
              <a:t>,-&lt;</a:t>
            </a:r>
            <a:r>
              <a:rPr lang="en-US" sz="1800" dirty="0" err="1"/>
              <a:t>gas_args</a:t>
            </a:r>
            <a:r>
              <a:rPr lang="en-US" sz="1800" dirty="0"/>
              <a:t>&gt;</a:t>
            </a:r>
          </a:p>
          <a:p>
            <a:r>
              <a:rPr lang="en-US" sz="1800" dirty="0"/>
              <a:t>Use: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F00F6A-166F-CB4C-858E-1372E14A09E5}"/>
              </a:ext>
            </a:extLst>
          </p:cNvPr>
          <p:cNvSpPr/>
          <p:nvPr/>
        </p:nvSpPr>
        <p:spPr bwMode="auto">
          <a:xfrm>
            <a:off x="480324" y="705790"/>
            <a:ext cx="4854261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str:    .string "HIT"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	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xx:     .word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F46521-0D0F-C14B-A1D2-D6E7E9AF9AB2}"/>
              </a:ext>
            </a:extLst>
          </p:cNvPr>
          <p:cNvSpPr/>
          <p:nvPr/>
        </p:nvSpPr>
        <p:spPr bwMode="auto">
          <a:xfrm>
            <a:off x="5960000" y="127135"/>
            <a:ext cx="615051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ahlns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al1.s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              .data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 0000 41424344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    .byte 'A','B','C','D','E'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2      45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3 0005 48495400 str:    .string "HIT"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4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09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00000100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hword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5 000d 41       a:      .byte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6 000e 42       b:      .byte 'B'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8 00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02000000 xx:     .word 2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1CBAFD9-D8CC-8245-9B00-E4A975008D23}"/>
              </a:ext>
            </a:extLst>
          </p:cNvPr>
          <p:cNvSpPr/>
          <p:nvPr/>
        </p:nvSpPr>
        <p:spPr>
          <a:xfrm>
            <a:off x="5334585" y="1706216"/>
            <a:ext cx="625415" cy="357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DD5DE0-97FC-E748-B64B-98C341D87153}"/>
              </a:ext>
            </a:extLst>
          </p:cNvPr>
          <p:cNvGrpSpPr/>
          <p:nvPr/>
        </p:nvGrpSpPr>
        <p:grpSpPr>
          <a:xfrm>
            <a:off x="396826" y="3489682"/>
            <a:ext cx="11709087" cy="2882027"/>
            <a:chOff x="396826" y="3504436"/>
            <a:chExt cx="11709087" cy="288202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D829CC-0A50-934C-82D5-4A46992D0B96}"/>
                </a:ext>
              </a:extLst>
            </p:cNvPr>
            <p:cNvSpPr/>
            <p:nvPr/>
          </p:nvSpPr>
          <p:spPr bwMode="auto">
            <a:xfrm>
              <a:off x="396826" y="3791667"/>
              <a:ext cx="4854261" cy="237529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xx:     .word 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    .align 1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b:      .byte 'B'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6719E7E-212A-B34B-8F8E-DF386FEC591B}"/>
                </a:ext>
              </a:extLst>
            </p:cNvPr>
            <p:cNvSpPr/>
            <p:nvPr/>
          </p:nvSpPr>
          <p:spPr bwMode="auto">
            <a:xfrm>
              <a:off x="5795320" y="3504436"/>
              <a:ext cx="631059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gcc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-c 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Wa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,-</a:t>
              </a:r>
              <a:r>
                <a:rPr lang="en-US" sz="1600" b="1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ahlns</a:t>
              </a:r>
              <a:r>
                <a:rPr lang="en-US" sz="1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al1.s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1              .data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2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02000000 xx:     .word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04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41424344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ch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    .byte 'A','B','C','D','E'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3      45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4 0009 000000           .align 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5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0c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484900   str:    .string "HI"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6 000f 00               .align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7 00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00000100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ary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  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hword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0, 1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8 0014 41       a:      .byte 'A'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  9 0015 42       b:      .byte 'B'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436178B6-81B2-564B-A9FB-D59E14D925E4}"/>
                </a:ext>
              </a:extLst>
            </p:cNvPr>
            <p:cNvSpPr/>
            <p:nvPr/>
          </p:nvSpPr>
          <p:spPr>
            <a:xfrm>
              <a:off x="5251087" y="4768693"/>
              <a:ext cx="625415" cy="357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92E328-93D1-0242-95F1-009206A24F40}"/>
              </a:ext>
            </a:extLst>
          </p:cNvPr>
          <p:cNvSpPr txBox="1"/>
          <p:nvPr/>
        </p:nvSpPr>
        <p:spPr>
          <a:xfrm>
            <a:off x="6165603" y="299898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16CA196-6B0A-1340-A55F-571277ACDCE1}"/>
              </a:ext>
            </a:extLst>
          </p:cNvPr>
          <p:cNvSpPr/>
          <p:nvPr/>
        </p:nvSpPr>
        <p:spPr>
          <a:xfrm>
            <a:off x="6851111" y="2437828"/>
            <a:ext cx="199176" cy="6533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7D1DD-EBF9-7444-8DD7-9014C570F675}"/>
              </a:ext>
            </a:extLst>
          </p:cNvPr>
          <p:cNvSpPr txBox="1"/>
          <p:nvPr/>
        </p:nvSpPr>
        <p:spPr>
          <a:xfrm>
            <a:off x="7233093" y="299898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3C30B80A-5EBB-7C4A-AA26-E7AB271C1126}"/>
              </a:ext>
            </a:extLst>
          </p:cNvPr>
          <p:cNvSpPr/>
          <p:nvPr/>
        </p:nvSpPr>
        <p:spPr>
          <a:xfrm>
            <a:off x="7576114" y="2437828"/>
            <a:ext cx="199176" cy="6028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E60FA-A885-1144-8076-CCBBE6CF3E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59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5076" y="5466067"/>
            <a:ext cx="10321847" cy="12306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[Rn, +- imm12]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offset 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imm12 in bytes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-4095 &lt;= imm12 &lt;= 4095 (bytes)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 [Rn]         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base register </a:t>
            </a:r>
            <a:r>
              <a:rPr lang="en-US" sz="18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 offset (imm12 is 0) 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71062" y="2669811"/>
            <a:ext cx="9448800" cy="2718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526459" y="552901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5462" y="1674426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58016" y="2095471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5996" y="1753503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96602" y="2095471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58820" y="138722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68092" y="139193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80056" y="138722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62280" y="138828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718508" y="981439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956981" y="603865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956982" y="138722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58820" y="618907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649191" y="988239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8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3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914400" y="1055800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and Register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644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39783" y="222165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49055" y="2226359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61019" y="2221654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43243" y="22227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37945" y="222165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58912" y="2621764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46149" y="2622816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46149" y="3890690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80273" y="3575624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112149" y="326741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816829" y="2589692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803411" y="3934852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92671" y="3690635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56690" y="2180620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404571" y="1188712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608100" y="1898828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0x.. 000004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020146"/>
            <a:chOff x="8661113" y="2565170"/>
            <a:chExt cx="2468598" cy="40201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get a memory pointer into a register?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CC168-6741-7245-12B1-38054E32D5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7093" y="764381"/>
            <a:ext cx="7571780" cy="21997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Assembler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creates a table of pointers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text segment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called the </a:t>
            </a: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literal table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For each variable in one of the data segments you reference in a special form of the </a:t>
            </a:r>
            <a:r>
              <a:rPr lang="en-US" sz="2000" dirty="0" err="1">
                <a:cs typeface="Courier New" panose="02070309020205020404" pitchFamily="49" charset="0"/>
              </a:rPr>
              <a:t>ldr</a:t>
            </a:r>
            <a:r>
              <a:rPr lang="en-US" sz="2000" dirty="0">
                <a:cs typeface="Courier New" panose="02070309020205020404" pitchFamily="49" charset="0"/>
              </a:rPr>
              <a:t> instruction (next slide), the assembler makes an entry for that variable whose contents is the 32-bit Label address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3270F-EA06-F232-70AC-31A4F6497416}"/>
              </a:ext>
            </a:extLst>
          </p:cNvPr>
          <p:cNvSpPr/>
          <p:nvPr/>
        </p:nvSpPr>
        <p:spPr bwMode="auto">
          <a:xfrm>
            <a:off x="510721" y="3888622"/>
            <a:ext cx="7658152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21932-8C2D-B3D4-F551-A6AD91E8DC58}"/>
              </a:ext>
            </a:extLst>
          </p:cNvPr>
          <p:cNvSpPr txBox="1"/>
          <p:nvPr/>
        </p:nvSpPr>
        <p:spPr>
          <a:xfrm>
            <a:off x="532776" y="3164047"/>
            <a:ext cx="7658152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E73D60-A188-A95F-76C0-1E05B6759420}"/>
              </a:ext>
            </a:extLst>
          </p:cNvPr>
          <p:cNvSpPr/>
          <p:nvPr/>
        </p:nvSpPr>
        <p:spPr>
          <a:xfrm>
            <a:off x="510721" y="4549632"/>
            <a:ext cx="7658152" cy="19703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last line of your code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	// below is created by the assembler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     .word  y		// contents: 32-bit address of 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.word  x	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</a:rPr>
              <a:t>// contents: 32-bit address of x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2B0E9C-B7B0-D243-B1C5-CD3405644B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5159" y="3622119"/>
            <a:ext cx="4695364" cy="11605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two step to </a:t>
            </a:r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load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 a </a:t>
            </a:r>
            <a:r>
              <a:rPr lang="en-US" sz="2000" b="1" dirty="0">
                <a:solidFill>
                  <a:srgbClr val="7030A0"/>
                </a:solidFill>
                <a:cs typeface="Courier New" panose="02070309020205020404" pitchFamily="49" charset="0"/>
              </a:rPr>
              <a:t>memory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 variable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load the pointer to the memory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read (load) from the pointer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46" y="307352"/>
            <a:ext cx="10515600" cy="370689"/>
          </a:xfrm>
        </p:spPr>
        <p:txBody>
          <a:bodyPr>
            <a:normAutofit fontScale="90000"/>
          </a:bodyPr>
          <a:lstStyle/>
          <a:p>
            <a:r>
              <a:rPr lang="en-US" dirty="0"/>
              <a:t>Loading and using pointers in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719764" y="2050324"/>
            <a:ext cx="5208013" cy="4524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contents into r2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r0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Lmsg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// y = r0 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keeping &amp;y in r1 above      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50EE6A7D-1C0A-8549-93DC-81B364CAEBC0}"/>
              </a:ext>
            </a:extLst>
          </p:cNvPr>
          <p:cNvSpPr/>
          <p:nvPr/>
        </p:nvSpPr>
        <p:spPr>
          <a:xfrm rot="16200000">
            <a:off x="6816425" y="3207336"/>
            <a:ext cx="273364" cy="1025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719765" y="732190"/>
            <a:ext cx="5208014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.word 200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3A893-E377-798F-69A7-A8EF32851C0A}"/>
              </a:ext>
            </a:extLst>
          </p:cNvPr>
          <p:cNvSpPr txBox="1"/>
          <p:nvPr/>
        </p:nvSpPr>
        <p:spPr>
          <a:xfrm flipH="1">
            <a:off x="6719764" y="1391257"/>
            <a:ext cx="5208013" cy="646331"/>
          </a:xfrm>
          <a:prstGeom prst="rect">
            <a:avLst/>
          </a:prstGeom>
          <a:solidFill>
            <a:srgbClr val="92D050">
              <a:alpha val="15000"/>
            </a:srgb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.section 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Lmsg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"Hello World"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42B6628D-DA14-870F-BC99-0E36C1AA5F8E}"/>
              </a:ext>
            </a:extLst>
          </p:cNvPr>
          <p:cNvSpPr txBox="1">
            <a:spLocks/>
          </p:cNvSpPr>
          <p:nvPr/>
        </p:nvSpPr>
        <p:spPr>
          <a:xfrm>
            <a:off x="1608313" y="5616188"/>
            <a:ext cx="4695364" cy="1160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two steps </a:t>
            </a:r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store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 to a </a:t>
            </a:r>
            <a:r>
              <a:rPr lang="en-US" sz="2000" b="1" dirty="0">
                <a:solidFill>
                  <a:srgbClr val="7030A0"/>
                </a:solidFill>
                <a:cs typeface="Courier New" panose="02070309020205020404" pitchFamily="49" charset="0"/>
              </a:rPr>
              <a:t>memory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 variable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load the pointer to the memory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F3753F"/>
                </a:solidFill>
                <a:cs typeface="Courier New" panose="02070309020205020404" pitchFamily="49" charset="0"/>
              </a:rPr>
              <a:t>write (store) to the pointer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FDDFF36-9EA7-6561-45E7-CD2AFD032C77}"/>
              </a:ext>
            </a:extLst>
          </p:cNvPr>
          <p:cNvSpPr/>
          <p:nvPr/>
        </p:nvSpPr>
        <p:spPr>
          <a:xfrm rot="16200000">
            <a:off x="6679579" y="5277822"/>
            <a:ext cx="273364" cy="1025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276424" y="1251587"/>
            <a:ext cx="6303720" cy="1558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cs typeface="Courier New" panose="02070309020205020404" pitchFamily="49" charset="0"/>
              </a:rPr>
              <a:t>Tell the assembler to create and USE a literal table to obtain the address (</a:t>
            </a:r>
            <a:r>
              <a:rPr lang="en-US" sz="2000" dirty="0" err="1">
                <a:cs typeface="Courier New" panose="02070309020205020404" pitchFamily="49" charset="0"/>
              </a:rPr>
              <a:t>Lvalue</a:t>
            </a:r>
            <a:r>
              <a:rPr lang="en-US" sz="20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/str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</p:txBody>
      </p:sp>
    </p:spTree>
    <p:extLst>
      <p:ext uri="{BB962C8B-B14F-4D97-AF65-F5344CB8AC3E}">
        <p14:creationId xmlns:p14="http://schemas.microsoft.com/office/powerpoint/2010/main" val="4543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31" y="280035"/>
            <a:ext cx="11688962" cy="456770"/>
          </a:xfrm>
        </p:spPr>
        <p:txBody>
          <a:bodyPr/>
          <a:lstStyle/>
          <a:p>
            <a:r>
              <a:rPr lang="en-US" sz="2800" dirty="0"/>
              <a:t>How to use the literal table to get a big constant into a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131" y="1186349"/>
            <a:ext cx="11538797" cy="48356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In data processing instructions, the field </a:t>
            </a:r>
            <a:r>
              <a:rPr lang="en-US" sz="2000" b="1" dirty="0">
                <a:solidFill>
                  <a:schemeClr val="accent5"/>
                </a:solidFill>
              </a:rPr>
              <a:t>imm8 + rotate 4 bits</a:t>
            </a:r>
            <a:r>
              <a:rPr lang="en-US" sz="2000" dirty="0"/>
              <a:t> is too small to store many numbers outside of the range of -256 to 255, how do you get larger immediate values into a register?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Answer: use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dirty="0"/>
              <a:t> instruction with the constant as an operand: 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=constant</a:t>
            </a:r>
            <a:endParaRPr lang="en-US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Assembler</a:t>
            </a:r>
            <a:r>
              <a:rPr lang="en-US" sz="2000" dirty="0">
                <a:solidFill>
                  <a:schemeClr val="accent5"/>
                </a:solidFill>
              </a:rPr>
              <a:t> creates a </a:t>
            </a:r>
            <a:r>
              <a:rPr lang="en-US" sz="2000" b="1" dirty="0">
                <a:solidFill>
                  <a:schemeClr val="accent5"/>
                </a:solidFill>
              </a:rPr>
              <a:t>literal table entry </a:t>
            </a:r>
            <a:r>
              <a:rPr lang="en-US" sz="2000" dirty="0">
                <a:solidFill>
                  <a:schemeClr val="accent5"/>
                </a:solidFill>
              </a:rPr>
              <a:t>with the </a:t>
            </a:r>
            <a:r>
              <a:rPr lang="en-US" sz="2000" b="1" dirty="0">
                <a:solidFill>
                  <a:schemeClr val="accent5"/>
                </a:solidFill>
              </a:rPr>
              <a:t>constant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484810-E3CA-5448-98E9-C8B5D8BFDBAD}"/>
              </a:ext>
            </a:extLst>
          </p:cNvPr>
          <p:cNvGrpSpPr/>
          <p:nvPr/>
        </p:nvGrpSpPr>
        <p:grpSpPr>
          <a:xfrm>
            <a:off x="4153520" y="2223405"/>
            <a:ext cx="5371822" cy="1682712"/>
            <a:chOff x="6672287" y="4837122"/>
            <a:chExt cx="5371822" cy="16827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5310D-D403-0540-8A13-5C41681D2851}"/>
                </a:ext>
              </a:extLst>
            </p:cNvPr>
            <p:cNvSpPr/>
            <p:nvPr/>
          </p:nvSpPr>
          <p:spPr>
            <a:xfrm>
              <a:off x="6672287" y="4837122"/>
              <a:ext cx="5371822" cy="16827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50B26C4-EF50-4C4E-9CDB-BF370E949360}"/>
                </a:ext>
              </a:extLst>
            </p:cNvPr>
            <p:cNvSpPr/>
            <p:nvPr/>
          </p:nvSpPr>
          <p:spPr bwMode="auto">
            <a:xfrm>
              <a:off x="8536476" y="499729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mov	r0, 1023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FD59E-3346-CC4D-9193-A02CF8401CFA}"/>
                </a:ext>
              </a:extLst>
            </p:cNvPr>
            <p:cNvSpPr txBox="1"/>
            <p:nvPr/>
          </p:nvSpPr>
          <p:spPr>
            <a:xfrm>
              <a:off x="7016697" y="5420262"/>
              <a:ext cx="4938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xxx.s:24: Error: invalid constant (3ff) after fixup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6E63987-BC30-334A-9A5D-15DF8836D070}"/>
                </a:ext>
              </a:extLst>
            </p:cNvPr>
            <p:cNvSpPr/>
            <p:nvPr/>
          </p:nvSpPr>
          <p:spPr bwMode="auto">
            <a:xfrm>
              <a:off x="8587772" y="5959553"/>
              <a:ext cx="2457966" cy="380048"/>
            </a:xfrm>
            <a:prstGeom prst="roundRect">
              <a:avLst>
                <a:gd name="adj" fmla="val 5733"/>
              </a:avLst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ldr</a:t>
              </a:r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r0, =1023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B0FA0A-E260-9946-AF00-9AC23B331957}"/>
                </a:ext>
              </a:extLst>
            </p:cNvPr>
            <p:cNvSpPr txBox="1"/>
            <p:nvPr/>
          </p:nvSpPr>
          <p:spPr>
            <a:xfrm>
              <a:off x="7607375" y="4997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fails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A63FD3-38BE-5549-8527-71F9F94C832D}"/>
                </a:ext>
              </a:extLst>
            </p:cNvPr>
            <p:cNvSpPr txBox="1"/>
            <p:nvPr/>
          </p:nvSpPr>
          <p:spPr>
            <a:xfrm>
              <a:off x="6770120" y="588558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replacement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AFE36EA2-3C7E-B644-9974-CE2C8F88A7C9}"/>
                </a:ext>
              </a:extLst>
            </p:cNvPr>
            <p:cNvSpPr/>
            <p:nvPr/>
          </p:nvSpPr>
          <p:spPr>
            <a:xfrm>
              <a:off x="8202411" y="5062820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4FE317-A338-9042-9CE6-47280154F856}"/>
                </a:ext>
              </a:extLst>
            </p:cNvPr>
            <p:cNvSpPr/>
            <p:nvPr/>
          </p:nvSpPr>
          <p:spPr>
            <a:xfrm>
              <a:off x="8253706" y="5974838"/>
              <a:ext cx="334066" cy="2511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92E0BA-5E07-9947-83B8-47909D250222}"/>
              </a:ext>
            </a:extLst>
          </p:cNvPr>
          <p:cNvSpPr txBox="1"/>
          <p:nvPr/>
        </p:nvSpPr>
        <p:spPr>
          <a:xfrm>
            <a:off x="513188" y="2533606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mov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A6672E-3DD4-6641-A81E-9681CF8F2C9B}"/>
              </a:ext>
            </a:extLst>
          </p:cNvPr>
          <p:cNvSpPr txBox="1"/>
          <p:nvPr/>
        </p:nvSpPr>
        <p:spPr>
          <a:xfrm>
            <a:off x="1797124" y="2533606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6EB684-1721-5742-BF97-B24E7328A158}"/>
              </a:ext>
            </a:extLst>
          </p:cNvPr>
          <p:cNvSpPr txBox="1"/>
          <p:nvPr/>
        </p:nvSpPr>
        <p:spPr>
          <a:xfrm>
            <a:off x="2402936" y="2533606"/>
            <a:ext cx="668773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F75945-215E-0442-911D-1BB41C228406}"/>
              </a:ext>
            </a:extLst>
          </p:cNvPr>
          <p:cNvSpPr txBox="1"/>
          <p:nvPr/>
        </p:nvSpPr>
        <p:spPr>
          <a:xfrm>
            <a:off x="3073302" y="2533606"/>
            <a:ext cx="853119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FADA-12DA-CC47-A4B2-E2D9A6C48B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A038C-616D-8E48-AA6F-00B044A1BC1B}"/>
              </a:ext>
            </a:extLst>
          </p:cNvPr>
          <p:cNvSpPr/>
          <p:nvPr/>
        </p:nvSpPr>
        <p:spPr>
          <a:xfrm>
            <a:off x="1565162" y="5067715"/>
            <a:ext cx="8236963" cy="6457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Rd, =constant       // =constant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=0x2468abcd     // loads the constant 0x246abcd into r1</a:t>
            </a:r>
            <a:endParaRPr lang="en-US" sz="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2C895B"/>
                </a:solidFill>
              </a:rPr>
              <a:t>set the upper bits not filled from memory differently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2C895B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 Variables &lt; 32-Bits Wide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294CE8F-7245-FB4C-B012-7ADEAAA3D391}"/>
              </a:ext>
            </a:extLst>
          </p:cNvPr>
          <p:cNvSpPr txBox="1">
            <a:spLocks/>
          </p:cNvSpPr>
          <p:nvPr/>
        </p:nvSpPr>
        <p:spPr>
          <a:xfrm>
            <a:off x="1308683" y="1016876"/>
            <a:ext cx="4355353" cy="639762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Unsigned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1308683" y="1691829"/>
            <a:ext cx="4355353" cy="35361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</a:rPr>
              <a:t>Zero-Extend:  Add leading 0’s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example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9C56F5-F184-C145-9B44-604C4AF7C454}"/>
              </a:ext>
            </a:extLst>
          </p:cNvPr>
          <p:cNvCxnSpPr/>
          <p:nvPr/>
        </p:nvCxnSpPr>
        <p:spPr>
          <a:xfrm>
            <a:off x="4978409" y="3126281"/>
            <a:ext cx="0" cy="9144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1308683" y="5377790"/>
            <a:ext cx="4395041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Instructions that zero-extend: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</a:rPr>
              <a:t>ldrb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ldrh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DE3088-5B69-B74C-9C4D-9792320FFAB5}"/>
              </a:ext>
            </a:extLst>
          </p:cNvPr>
          <p:cNvSpPr/>
          <p:nvPr/>
        </p:nvSpPr>
        <p:spPr>
          <a:xfrm>
            <a:off x="3627174" y="2822703"/>
            <a:ext cx="1820034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0b 1110 0001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756061" y="403217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3" name="Left Brace 32">
            <a:extLst>
              <a:ext uri="{FF2B5EF4-FFF2-40B4-BE49-F238E27FC236}">
                <a16:creationId xmlns:a16="http://schemas.microsoft.com/office/drawing/2014/main" id="{00525B3F-2DB3-7E4B-87F0-3C38EFAF8479}"/>
              </a:ext>
            </a:extLst>
          </p:cNvPr>
          <p:cNvSpPr/>
          <p:nvPr/>
        </p:nvSpPr>
        <p:spPr>
          <a:xfrm rot="16200000">
            <a:off x="2978385" y="313264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4537394" y="24882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1381731" y="398028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F81144-14DE-A44C-99D7-063E1BD0CDE2}"/>
              </a:ext>
            </a:extLst>
          </p:cNvPr>
          <p:cNvSpPr txBox="1"/>
          <p:nvPr/>
        </p:nvSpPr>
        <p:spPr>
          <a:xfrm>
            <a:off x="1444774" y="4716994"/>
            <a:ext cx="4083169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Overwrite the upper three bytes with 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057B55-48BA-034E-956D-4E9F268461D3}"/>
              </a:ext>
            </a:extLst>
          </p:cNvPr>
          <p:cNvGrpSpPr/>
          <p:nvPr/>
        </p:nvGrpSpPr>
        <p:grpSpPr>
          <a:xfrm>
            <a:off x="5811673" y="1016876"/>
            <a:ext cx="4446423" cy="5358888"/>
            <a:chOff x="5811673" y="1016876"/>
            <a:chExt cx="4446423" cy="5358888"/>
          </a:xfrm>
        </p:grpSpPr>
        <p:sp>
          <p:nvSpPr>
            <p:cNvPr id="6" name="Text Placeholder 7">
              <a:extLst>
                <a:ext uri="{FF2B5EF4-FFF2-40B4-BE49-F238E27FC236}">
                  <a16:creationId xmlns:a16="http://schemas.microsoft.com/office/drawing/2014/main" id="{E7099685-596E-0C4E-8CE7-89B293273617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016876"/>
              <a:ext cx="4446418" cy="639762"/>
            </a:xfrm>
            <a:prstGeom prst="rect">
              <a:avLst/>
            </a:prstGeom>
            <a:solidFill>
              <a:srgbClr val="0070C0"/>
            </a:solidFill>
          </p:spPr>
          <p:txBody>
            <a:bodyPr anchor="ctr"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>
                  <a:solidFill>
                    <a:schemeClr val="bg1"/>
                  </a:solidFill>
                </a:rPr>
                <a:t>Signed (2’s complement)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8">
              <a:extLst>
                <a:ext uri="{FF2B5EF4-FFF2-40B4-BE49-F238E27FC236}">
                  <a16:creationId xmlns:a16="http://schemas.microsoft.com/office/drawing/2014/main" id="{6AF5F7BB-CE4B-D04C-AFBF-E2058E254F29}"/>
                </a:ext>
              </a:extLst>
            </p:cNvPr>
            <p:cNvSpPr txBox="1">
              <a:spLocks/>
            </p:cNvSpPr>
            <p:nvPr/>
          </p:nvSpPr>
          <p:spPr>
            <a:xfrm>
              <a:off x="5811673" y="1656638"/>
              <a:ext cx="4446423" cy="35361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FF0000"/>
                  </a:solidFill>
                </a:rPr>
                <a:t>Sign-Extend: Replicate sign bit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example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ldrsb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854A8E-8EEB-1444-B8D5-A639404B14A1}"/>
                </a:ext>
              </a:extLst>
            </p:cNvPr>
            <p:cNvSpPr/>
            <p:nvPr/>
          </p:nvSpPr>
          <p:spPr>
            <a:xfrm>
              <a:off x="5851360" y="5385164"/>
              <a:ext cx="4406736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Instructions that sign-extend:</a:t>
              </a:r>
            </a:p>
            <a:p>
              <a:pPr algn="ctr"/>
              <a:r>
                <a:rPr lang="en-US" sz="2400" dirty="0" err="1">
                  <a:solidFill>
                    <a:schemeClr val="tx2"/>
                  </a:solidFill>
                </a:rPr>
                <a:t>ldrsb</a:t>
              </a:r>
              <a:r>
                <a:rPr lang="en-US" sz="2400" dirty="0">
                  <a:solidFill>
                    <a:schemeClr val="tx2"/>
                  </a:solidFill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</a:rPr>
                <a:t>ldrsh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3E6BDB8-C527-AA48-99EC-A2547284BFE0}"/>
                </a:ext>
              </a:extLst>
            </p:cNvPr>
            <p:cNvCxnSpPr/>
            <p:nvPr/>
          </p:nvCxnSpPr>
          <p:spPr>
            <a:xfrm>
              <a:off x="9499363" y="2849046"/>
              <a:ext cx="0" cy="91440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8B79267-FC4F-7A4D-A6C3-BB0DF781C5BF}"/>
                </a:ext>
              </a:extLst>
            </p:cNvPr>
            <p:cNvGrpSpPr/>
            <p:nvPr/>
          </p:nvGrpSpPr>
          <p:grpSpPr>
            <a:xfrm>
              <a:off x="6277015" y="3754935"/>
              <a:ext cx="3742224" cy="312089"/>
              <a:chOff x="1109197" y="2250436"/>
              <a:chExt cx="3742224" cy="312089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FD4C58D-0336-B541-ACC1-08C56CDF31F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6469D67-C33B-204E-9EEF-9317D5B5AA99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64300A-50CD-F94A-816B-D7839820D012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0xff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4D4A90B-7815-DF44-81CF-6BBC34871FAC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44" name="Left Brace 43">
              <a:extLst>
                <a:ext uri="{FF2B5EF4-FFF2-40B4-BE49-F238E27FC236}">
                  <a16:creationId xmlns:a16="http://schemas.microsoft.com/office/drawing/2014/main" id="{27DC1349-D4F5-1A43-9F46-8769BA3E1CEC}"/>
                </a:ext>
              </a:extLst>
            </p:cNvPr>
            <p:cNvSpPr/>
            <p:nvPr/>
          </p:nvSpPr>
          <p:spPr>
            <a:xfrm rot="16200000">
              <a:off x="7499339" y="2855413"/>
              <a:ext cx="362024" cy="280666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243A9C-F934-234F-8D5C-3A4243D3C36F}"/>
                </a:ext>
              </a:extLst>
            </p:cNvPr>
            <p:cNvSpPr txBox="1"/>
            <p:nvPr/>
          </p:nvSpPr>
          <p:spPr>
            <a:xfrm>
              <a:off x="9058348" y="221098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1CC6D2-CEF8-BE41-80FB-2CC72384E1C7}"/>
                </a:ext>
              </a:extLst>
            </p:cNvPr>
            <p:cNvSpPr txBox="1"/>
            <p:nvPr/>
          </p:nvSpPr>
          <p:spPr>
            <a:xfrm>
              <a:off x="5902685" y="3703047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604FC9-6C5D-2340-A074-F13018C16D37}"/>
                </a:ext>
              </a:extLst>
            </p:cNvPr>
            <p:cNvSpPr txBox="1"/>
            <p:nvPr/>
          </p:nvSpPr>
          <p:spPr>
            <a:xfrm>
              <a:off x="5965728" y="4439759"/>
              <a:ext cx="4083169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Overwrite the upper three bytes with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33299C0-BA68-2E44-B511-41A600943C43}"/>
                </a:ext>
              </a:extLst>
            </p:cNvPr>
            <p:cNvSpPr/>
            <p:nvPr/>
          </p:nvSpPr>
          <p:spPr>
            <a:xfrm>
              <a:off x="8173666" y="2558640"/>
              <a:ext cx="1820034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0b </a:t>
              </a:r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C3D3139-C1E8-E248-AFFD-509E0937AA4D}"/>
                </a:ext>
              </a:extLst>
            </p:cNvPr>
            <p:cNvCxnSpPr/>
            <p:nvPr/>
          </p:nvCxnSpPr>
          <p:spPr>
            <a:xfrm flipH="1">
              <a:off x="6902245" y="2822703"/>
              <a:ext cx="1858297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26731AE-DE69-4146-8965-CF8316AB8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169" y="2831253"/>
              <a:ext cx="1036373" cy="928093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470F98E-7B13-D944-9A58-FC50F13CC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8313" y="2811991"/>
              <a:ext cx="122229" cy="93223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12F90B-36DA-6A45-8647-EB3F348D12A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6019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5635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8071395" y="631282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160504" cy="651307"/>
            <a:chOff x="1763537" y="1916894"/>
            <a:chExt cx="3160504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9" y="1253771"/>
            <a:ext cx="4349620" cy="4395591"/>
            <a:chOff x="6886561" y="1378372"/>
            <a:chExt cx="4349620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1" y="1378372"/>
              <a:ext cx="4349620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9817421" y="3916905"/>
              <a:ext cx="2202608" cy="309222"/>
            </a:xfrm>
            <a:prstGeom prst="uturnArrow">
              <a:avLst>
                <a:gd name="adj1" fmla="val 7997"/>
                <a:gd name="adj2" fmla="val 11717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563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ldrh</a:t>
              </a:r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143277" cy="567247"/>
            <a:chOff x="1583488" y="4082315"/>
            <a:chExt cx="3143277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zero fill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</p:spTree>
    <p:extLst>
      <p:ext uri="{BB962C8B-B14F-4D97-AF65-F5344CB8AC3E}">
        <p14:creationId xmlns:p14="http://schemas.microsoft.com/office/powerpoint/2010/main" val="417788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65A6-BFA0-AD47-1DD7-5164527AEB1B}"/>
              </a:ext>
            </a:extLst>
          </p:cNvPr>
          <p:cNvGrpSpPr/>
          <p:nvPr/>
        </p:nvGrpSpPr>
        <p:grpSpPr>
          <a:xfrm>
            <a:off x="7384190" y="3687027"/>
            <a:ext cx="3707526" cy="325270"/>
            <a:chOff x="1331575" y="6146735"/>
            <a:chExt cx="3707526" cy="3252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9EA6875-517D-8DB3-21AA-7AFA6B393AD0}"/>
                </a:ext>
              </a:extLst>
            </p:cNvPr>
            <p:cNvGrpSpPr/>
            <p:nvPr/>
          </p:nvGrpSpPr>
          <p:grpSpPr>
            <a:xfrm>
              <a:off x="3167989" y="6159917"/>
              <a:ext cx="1871112" cy="312088"/>
              <a:chOff x="6589651" y="6203536"/>
              <a:chExt cx="1871112" cy="31208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BE8D4A-36B6-F846-9925-57AD8549EE42}"/>
                  </a:ext>
                </a:extLst>
              </p:cNvPr>
              <p:cNvSpPr/>
              <p:nvPr/>
            </p:nvSpPr>
            <p:spPr>
              <a:xfrm>
                <a:off x="6589651" y="6203537"/>
                <a:ext cx="935556" cy="312087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110 0011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F64F52-A291-104A-9241-DC8705735729}"/>
                  </a:ext>
                </a:extLst>
              </p:cNvPr>
              <p:cNvSpPr/>
              <p:nvPr/>
            </p:nvSpPr>
            <p:spPr>
              <a:xfrm>
                <a:off x="7525207" y="6203536"/>
                <a:ext cx="935556" cy="31208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1110 0001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B646523-B9DF-732B-3C8E-DD15E0DB43E5}"/>
                </a:ext>
              </a:extLst>
            </p:cNvPr>
            <p:cNvSpPr/>
            <p:nvPr/>
          </p:nvSpPr>
          <p:spPr>
            <a:xfrm>
              <a:off x="1331575" y="614673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51660D-0AA5-35EA-313A-E7B21840BCD2}"/>
                </a:ext>
              </a:extLst>
            </p:cNvPr>
            <p:cNvSpPr/>
            <p:nvPr/>
          </p:nvSpPr>
          <p:spPr>
            <a:xfrm>
              <a:off x="2249782" y="6156979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317E7-964C-37DC-BD6C-08BB4864B5AD}"/>
              </a:ext>
            </a:extLst>
          </p:cNvPr>
          <p:cNvGrpSpPr/>
          <p:nvPr/>
        </p:nvGrpSpPr>
        <p:grpSpPr>
          <a:xfrm>
            <a:off x="7283549" y="5602797"/>
            <a:ext cx="3765352" cy="316533"/>
            <a:chOff x="1575738" y="6502584"/>
            <a:chExt cx="3765352" cy="3165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17B904D-E1F0-401A-0FB8-79415DDA9DE1}"/>
                </a:ext>
              </a:extLst>
            </p:cNvPr>
            <p:cNvSpPr/>
            <p:nvPr/>
          </p:nvSpPr>
          <p:spPr>
            <a:xfrm>
              <a:off x="4405534" y="650703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7190395-D0E6-E73F-F19B-E6B08372BF25}"/>
                </a:ext>
              </a:extLst>
            </p:cNvPr>
            <p:cNvSpPr/>
            <p:nvPr/>
          </p:nvSpPr>
          <p:spPr>
            <a:xfrm>
              <a:off x="1575738" y="650258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433E3A-D6CC-15A5-B8D0-E8F738166CF6}"/>
                </a:ext>
              </a:extLst>
            </p:cNvPr>
            <p:cNvSpPr/>
            <p:nvPr/>
          </p:nvSpPr>
          <p:spPr>
            <a:xfrm>
              <a:off x="2511294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BD8239-8EB0-707B-E5F8-9B1831395E7C}"/>
                </a:ext>
              </a:extLst>
            </p:cNvPr>
            <p:cNvSpPr/>
            <p:nvPr/>
          </p:nvSpPr>
          <p:spPr>
            <a:xfrm>
              <a:off x="3446850" y="650258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79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2CE1C9D-8E24-A440-B90D-DB516A05D0E1}"/>
              </a:ext>
            </a:extLst>
          </p:cNvPr>
          <p:cNvSpPr/>
          <p:nvPr/>
        </p:nvSpPr>
        <p:spPr>
          <a:xfrm>
            <a:off x="6703104" y="683385"/>
            <a:ext cx="4681824" cy="1696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508350"/>
          </a:xfrm>
        </p:spPr>
        <p:txBody>
          <a:bodyPr/>
          <a:lstStyle/>
          <a:p>
            <a:r>
              <a:rPr lang="en-US" dirty="0"/>
              <a:t>Signed Load a Byte, Half-word, Word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66E6E-D726-F51B-2580-F3B8B6998568}"/>
              </a:ext>
            </a:extLst>
          </p:cNvPr>
          <p:cNvGrpSpPr/>
          <p:nvPr/>
        </p:nvGrpSpPr>
        <p:grpSpPr>
          <a:xfrm>
            <a:off x="6654527" y="4662757"/>
            <a:ext cx="4681824" cy="1899408"/>
            <a:chOff x="846249" y="4760767"/>
            <a:chExt cx="4681824" cy="1899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9F8D4D-FDFB-CB41-8F17-484879593BA4}"/>
                </a:ext>
              </a:extLst>
            </p:cNvPr>
            <p:cNvSpPr/>
            <p:nvPr/>
          </p:nvSpPr>
          <p:spPr>
            <a:xfrm>
              <a:off x="846249" y="4846089"/>
              <a:ext cx="4681824" cy="1814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6D142A-4AA3-5542-8D7B-F9322AB71696}"/>
                </a:ext>
              </a:extLst>
            </p:cNvPr>
            <p:cNvGrpSpPr/>
            <p:nvPr/>
          </p:nvGrpSpPr>
          <p:grpSpPr>
            <a:xfrm>
              <a:off x="908502" y="4760767"/>
              <a:ext cx="4491138" cy="1709060"/>
              <a:chOff x="1136348" y="883369"/>
              <a:chExt cx="4491138" cy="17090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C273ACE-8D48-6D4E-91E1-9DF6A5833FDA}"/>
                  </a:ext>
                </a:extLst>
              </p:cNvPr>
              <p:cNvSpPr/>
              <p:nvPr/>
            </p:nvSpPr>
            <p:spPr>
              <a:xfrm>
                <a:off x="1728809" y="1800765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29EAA2-6A45-1544-BF63-B90B679B3DAA}"/>
                  </a:ext>
                </a:extLst>
              </p:cNvPr>
              <p:cNvSpPr/>
              <p:nvPr/>
            </p:nvSpPr>
            <p:spPr>
              <a:xfrm>
                <a:off x="2664365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8CBFA-8CCF-D04E-8CAF-47C510351CE2}"/>
                  </a:ext>
                </a:extLst>
              </p:cNvPr>
              <p:cNvSpPr/>
              <p:nvPr/>
            </p:nvSpPr>
            <p:spPr>
              <a:xfrm>
                <a:off x="3599921" y="1800764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20CBF42-4373-F249-871B-07A0FB61DED3}"/>
                  </a:ext>
                </a:extLst>
              </p:cNvPr>
              <p:cNvSpPr/>
              <p:nvPr/>
            </p:nvSpPr>
            <p:spPr>
              <a:xfrm>
                <a:off x="4535477" y="1800763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C50DFB-1404-B343-8A71-F8B5F2F6F957}"/>
                  </a:ext>
                </a:extLst>
              </p:cNvPr>
              <p:cNvSpPr txBox="1"/>
              <p:nvPr/>
            </p:nvSpPr>
            <p:spPr>
              <a:xfrm>
                <a:off x="5314580" y="211285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1A7BE-CD04-5346-BDDB-9F14BD7C5AC1}"/>
                  </a:ext>
                </a:extLst>
              </p:cNvPr>
              <p:cNvSpPr txBox="1"/>
              <p:nvPr/>
            </p:nvSpPr>
            <p:spPr>
              <a:xfrm>
                <a:off x="1609120" y="222309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D6BD70D-F47B-2A49-B97D-06289261CFA1}"/>
                  </a:ext>
                </a:extLst>
              </p:cNvPr>
              <p:cNvSpPr txBox="1"/>
              <p:nvPr/>
            </p:nvSpPr>
            <p:spPr>
              <a:xfrm>
                <a:off x="2508736" y="883369"/>
                <a:ext cx="2053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Load a byte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5D085-7CAA-6F4C-968C-C12E2E386EAF}"/>
                  </a:ext>
                </a:extLst>
              </p:cNvPr>
              <p:cNvSpPr txBox="1"/>
              <p:nvPr/>
            </p:nvSpPr>
            <p:spPr>
              <a:xfrm>
                <a:off x="2181823" y="1218331"/>
                <a:ext cx="2733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ldrsb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r1, [r0]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27BB2D-AA62-5F44-AFE1-580E3CF2472A}"/>
                  </a:ext>
                </a:extLst>
              </p:cNvPr>
              <p:cNvSpPr txBox="1"/>
              <p:nvPr/>
            </p:nvSpPr>
            <p:spPr>
              <a:xfrm>
                <a:off x="1136348" y="1728860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C64D89D-143F-2D43-BBC7-687A0CBB1C90}"/>
              </a:ext>
            </a:extLst>
          </p:cNvPr>
          <p:cNvSpPr txBox="1"/>
          <p:nvPr/>
        </p:nvSpPr>
        <p:spPr>
          <a:xfrm>
            <a:off x="10908777" y="19870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48378-E8E3-6148-ACEF-1BEE0DC1228C}"/>
              </a:ext>
            </a:extLst>
          </p:cNvPr>
          <p:cNvSpPr txBox="1"/>
          <p:nvPr/>
        </p:nvSpPr>
        <p:spPr>
          <a:xfrm>
            <a:off x="7241163" y="19870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60FD9-637D-E944-AE43-AB30AD1E2932}"/>
              </a:ext>
            </a:extLst>
          </p:cNvPr>
          <p:cNvSpPr txBox="1"/>
          <p:nvPr/>
        </p:nvSpPr>
        <p:spPr>
          <a:xfrm>
            <a:off x="6739858" y="161862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03C3B-53C5-9F46-BB64-677475167970}"/>
              </a:ext>
            </a:extLst>
          </p:cNvPr>
          <p:cNvSpPr txBox="1"/>
          <p:nvPr/>
        </p:nvSpPr>
        <p:spPr>
          <a:xfrm>
            <a:off x="7169170" y="662881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 a word (no change)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59F723-A864-034B-A478-F377DD0B6B5D}"/>
              </a:ext>
            </a:extLst>
          </p:cNvPr>
          <p:cNvSpPr txBox="1"/>
          <p:nvPr/>
        </p:nvSpPr>
        <p:spPr>
          <a:xfrm>
            <a:off x="7751936" y="97094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B03D94-2F34-6C44-A38C-525ACE8CB4D7}"/>
              </a:ext>
            </a:extLst>
          </p:cNvPr>
          <p:cNvGrpSpPr/>
          <p:nvPr/>
        </p:nvGrpSpPr>
        <p:grpSpPr>
          <a:xfrm>
            <a:off x="7319883" y="5867941"/>
            <a:ext cx="3413779" cy="651307"/>
            <a:chOff x="1763537" y="1916894"/>
            <a:chExt cx="3413779" cy="6513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A9E8E9-7D38-604E-A11B-388E8239CEFE}"/>
                </a:ext>
              </a:extLst>
            </p:cNvPr>
            <p:cNvSpPr txBox="1"/>
            <p:nvPr/>
          </p:nvSpPr>
          <p:spPr>
            <a:xfrm>
              <a:off x="2079993" y="2198869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2C071F09-EBEB-544A-AA29-154F411C9E89}"/>
                </a:ext>
              </a:extLst>
            </p:cNvPr>
            <p:cNvSpPr/>
            <p:nvPr/>
          </p:nvSpPr>
          <p:spPr>
            <a:xfrm rot="5400000">
              <a:off x="3029112" y="651319"/>
              <a:ext cx="281974" cy="281312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3DC7D9-D9D5-994B-8F6C-8948FCB0FF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8B28AEE-07E9-4DB3-D99A-327BEB8D1288}"/>
              </a:ext>
            </a:extLst>
          </p:cNvPr>
          <p:cNvGrpSpPr/>
          <p:nvPr/>
        </p:nvGrpSpPr>
        <p:grpSpPr>
          <a:xfrm>
            <a:off x="7304235" y="1662746"/>
            <a:ext cx="3742224" cy="312089"/>
            <a:chOff x="7586388" y="4813570"/>
            <a:chExt cx="3742224" cy="31208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4EB0CD-D607-0FA1-FDE0-4C7D5DCD65F0}"/>
                </a:ext>
              </a:extLst>
            </p:cNvPr>
            <p:cNvSpPr/>
            <p:nvPr/>
          </p:nvSpPr>
          <p:spPr>
            <a:xfrm>
              <a:off x="7586388" y="4813572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0x0a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56D7918-E9F5-885C-E63B-DA15B59AB7F5}"/>
                </a:ext>
              </a:extLst>
            </p:cNvPr>
            <p:cNvSpPr/>
            <p:nvPr/>
          </p:nvSpPr>
          <p:spPr>
            <a:xfrm>
              <a:off x="8521944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243C1C-B489-1C2D-374D-921D9B93BC28}"/>
                </a:ext>
              </a:extLst>
            </p:cNvPr>
            <p:cNvSpPr/>
            <p:nvPr/>
          </p:nvSpPr>
          <p:spPr>
            <a:xfrm>
              <a:off x="9457500" y="4813571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0x0c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242677-67ED-95EE-0BBA-B8BAAC7A8565}"/>
                </a:ext>
              </a:extLst>
            </p:cNvPr>
            <p:cNvSpPr/>
            <p:nvPr/>
          </p:nvSpPr>
          <p:spPr>
            <a:xfrm>
              <a:off x="10393056" y="4813570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0x0d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DE21371-64DD-43A7-AB45-129C84E5B1FA}"/>
              </a:ext>
            </a:extLst>
          </p:cNvPr>
          <p:cNvGrpSpPr/>
          <p:nvPr/>
        </p:nvGrpSpPr>
        <p:grpSpPr>
          <a:xfrm>
            <a:off x="652638" y="1253771"/>
            <a:ext cx="5151663" cy="4395591"/>
            <a:chOff x="6886560" y="1378372"/>
            <a:chExt cx="5151663" cy="43955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3B766E2-F56A-9741-A383-18179B0A6B50}"/>
                </a:ext>
              </a:extLst>
            </p:cNvPr>
            <p:cNvSpPr/>
            <p:nvPr/>
          </p:nvSpPr>
          <p:spPr>
            <a:xfrm>
              <a:off x="6886560" y="1378372"/>
              <a:ext cx="5151663" cy="43955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9137883" y="4888416"/>
              <a:ext cx="1572207" cy="4616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9137883" y="4426752"/>
              <a:ext cx="1572207" cy="461664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0</a:t>
              </a:r>
              <a:r>
                <a:rPr lang="en-US" sz="2000" dirty="0">
                  <a:solidFill>
                    <a:schemeClr val="accent6"/>
                  </a:solidFill>
                </a:rPr>
                <a:t>110 0011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9137883" y="3965088"/>
              <a:ext cx="1572207" cy="4616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9144338" y="3497134"/>
              <a:ext cx="1572207" cy="4616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A897CB7-6820-2A40-99B8-D9C63FD6AF73}"/>
                </a:ext>
              </a:extLst>
            </p:cNvPr>
            <p:cNvSpPr/>
            <p:nvPr/>
          </p:nvSpPr>
          <p:spPr>
            <a:xfrm>
              <a:off x="6980527" y="281416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0DACDB-82DB-3B4E-8982-AF0223B3AB61}"/>
                </a:ext>
              </a:extLst>
            </p:cNvPr>
            <p:cNvSpPr/>
            <p:nvPr/>
          </p:nvSpPr>
          <p:spPr>
            <a:xfrm>
              <a:off x="7916083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37ACC45-18AC-2049-9016-4C2B07D22A72}"/>
                </a:ext>
              </a:extLst>
            </p:cNvPr>
            <p:cNvSpPr/>
            <p:nvPr/>
          </p:nvSpPr>
          <p:spPr>
            <a:xfrm>
              <a:off x="8851639" y="281416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9681F4-D768-9E44-AF50-55EB1748B483}"/>
                </a:ext>
              </a:extLst>
            </p:cNvPr>
            <p:cNvSpPr/>
            <p:nvPr/>
          </p:nvSpPr>
          <p:spPr>
            <a:xfrm>
              <a:off x="9787195" y="281416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1C8E91-A5EB-F640-B1A8-95548EC09BCA}"/>
                </a:ext>
              </a:extLst>
            </p:cNvPr>
            <p:cNvSpPr txBox="1"/>
            <p:nvPr/>
          </p:nvSpPr>
          <p:spPr>
            <a:xfrm>
              <a:off x="7040994" y="2444834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745669" y="498869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718801" y="458363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718801" y="4119070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740660" y="3642251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119068-BB98-7645-AD41-D8C4D353423B}"/>
                </a:ext>
              </a:extLst>
            </p:cNvPr>
            <p:cNvSpPr txBox="1"/>
            <p:nvPr/>
          </p:nvSpPr>
          <p:spPr>
            <a:xfrm>
              <a:off x="9617619" y="207550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0001 00</a:t>
              </a:r>
              <a:r>
                <a:rPr lang="en-US" b="1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4C278A6-500D-644F-962D-A33E19BC4A6D}"/>
                </a:ext>
              </a:extLst>
            </p:cNvPr>
            <p:cNvSpPr/>
            <p:nvPr/>
          </p:nvSpPr>
          <p:spPr>
            <a:xfrm rot="5400000">
              <a:off x="10035116" y="2144322"/>
              <a:ext cx="455272" cy="93692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9D5B6-C772-4E40-998E-0705A8AD62C1}"/>
                </a:ext>
              </a:extLst>
            </p:cNvPr>
            <p:cNvSpPr txBox="1"/>
            <p:nvPr/>
          </p:nvSpPr>
          <p:spPr>
            <a:xfrm>
              <a:off x="7680643" y="5327200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32920-E0A8-CF47-B204-C7D1AC9A4175}"/>
                </a:ext>
              </a:extLst>
            </p:cNvPr>
            <p:cNvSpPr txBox="1"/>
            <p:nvPr/>
          </p:nvSpPr>
          <p:spPr>
            <a:xfrm>
              <a:off x="7740660" y="1435992"/>
              <a:ext cx="330616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.align 2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 aligned</a:t>
              </a: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176C1F76-99B2-5C71-CBE0-729396194E0E}"/>
                </a:ext>
              </a:extLst>
            </p:cNvPr>
            <p:cNvSpPr/>
            <p:nvPr/>
          </p:nvSpPr>
          <p:spPr>
            <a:xfrm rot="16200000" flipH="1" flipV="1">
              <a:off x="10132129" y="3602197"/>
              <a:ext cx="2387818" cy="1123848"/>
            </a:xfrm>
            <a:prstGeom prst="uturnArrow">
              <a:avLst>
                <a:gd name="adj1" fmla="val 3929"/>
                <a:gd name="adj2" fmla="val 107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8CFFA3C-DA92-6B1C-B804-C24DD2F0D89A}"/>
                </a:ext>
              </a:extLst>
            </p:cNvPr>
            <p:cNvSpPr/>
            <p:nvPr/>
          </p:nvSpPr>
          <p:spPr>
            <a:xfrm>
              <a:off x="10568823" y="1825056"/>
              <a:ext cx="141267" cy="308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60365-F5A6-3BC6-2E75-0520B1E8AEB9}"/>
              </a:ext>
            </a:extLst>
          </p:cNvPr>
          <p:cNvGrpSpPr/>
          <p:nvPr/>
        </p:nvGrpSpPr>
        <p:grpSpPr>
          <a:xfrm>
            <a:off x="7319883" y="1662744"/>
            <a:ext cx="3742224" cy="312089"/>
            <a:chOff x="1529555" y="4390350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529555" y="4390352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465111" y="4390351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400667" y="4390351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0110 0011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336223" y="4390350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8BD283-64AE-AD18-8981-50055BEC7D48}"/>
              </a:ext>
            </a:extLst>
          </p:cNvPr>
          <p:cNvGrpSpPr/>
          <p:nvPr/>
        </p:nvGrpSpPr>
        <p:grpSpPr>
          <a:xfrm>
            <a:off x="6649916" y="2659821"/>
            <a:ext cx="4681824" cy="1846837"/>
            <a:chOff x="841638" y="2757831"/>
            <a:chExt cx="4681824" cy="184683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43821E-D01D-2647-ADA8-45664A18C90D}"/>
                </a:ext>
              </a:extLst>
            </p:cNvPr>
            <p:cNvSpPr/>
            <p:nvPr/>
          </p:nvSpPr>
          <p:spPr>
            <a:xfrm>
              <a:off x="841638" y="2790596"/>
              <a:ext cx="4681824" cy="18140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1680BE-D3CE-2B49-9E8B-B27259443C29}"/>
                </a:ext>
              </a:extLst>
            </p:cNvPr>
            <p:cNvSpPr/>
            <p:nvPr/>
          </p:nvSpPr>
          <p:spPr>
            <a:xfrm>
              <a:off x="1557114" y="377779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E1268E-1D89-504C-93BA-B8A6C1373E4A}"/>
                </a:ext>
              </a:extLst>
            </p:cNvPr>
            <p:cNvSpPr/>
            <p:nvPr/>
          </p:nvSpPr>
          <p:spPr>
            <a:xfrm>
              <a:off x="2492670" y="377779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5142885" y="40898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475271" y="408988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955819" y="3703007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1820843" y="2757831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Load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1739103" y="3114503"/>
              <a:ext cx="27334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ldrsh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r1, [r0]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2DE5FD-66DF-B593-CB0A-2E2AF9C25A1A}"/>
                </a:ext>
              </a:extLst>
            </p:cNvPr>
            <p:cNvSpPr/>
            <p:nvPr/>
          </p:nvSpPr>
          <p:spPr>
            <a:xfrm>
              <a:off x="3428225" y="3777795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8D9A6B2-BBC9-9F73-A827-A749AFA35D32}"/>
                </a:ext>
              </a:extLst>
            </p:cNvPr>
            <p:cNvSpPr/>
            <p:nvPr/>
          </p:nvSpPr>
          <p:spPr>
            <a:xfrm>
              <a:off x="4367246" y="3777794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EA6875-517D-8DB3-21AA-7AFA6B393AD0}"/>
              </a:ext>
            </a:extLst>
          </p:cNvPr>
          <p:cNvGrpSpPr/>
          <p:nvPr/>
        </p:nvGrpSpPr>
        <p:grpSpPr>
          <a:xfrm>
            <a:off x="9249990" y="3680742"/>
            <a:ext cx="1871112" cy="312088"/>
            <a:chOff x="6589651" y="6203536"/>
            <a:chExt cx="1871112" cy="3120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E8D4A-36B6-F846-9925-57AD8549EE42}"/>
                </a:ext>
              </a:extLst>
            </p:cNvPr>
            <p:cNvSpPr/>
            <p:nvPr/>
          </p:nvSpPr>
          <p:spPr>
            <a:xfrm>
              <a:off x="6589651" y="6203537"/>
              <a:ext cx="93555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110 0011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F64F52-A291-104A-9241-DC8705735729}"/>
                </a:ext>
              </a:extLst>
            </p:cNvPr>
            <p:cNvSpPr/>
            <p:nvPr/>
          </p:nvSpPr>
          <p:spPr>
            <a:xfrm>
              <a:off x="7525207" y="6203536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1110 0001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1CB574-A7EB-6B66-DA71-9276587C5F40}"/>
              </a:ext>
            </a:extLst>
          </p:cNvPr>
          <p:cNvGrpSpPr/>
          <p:nvPr/>
        </p:nvGrpSpPr>
        <p:grpSpPr>
          <a:xfrm>
            <a:off x="7376562" y="4001657"/>
            <a:ext cx="3396552" cy="567247"/>
            <a:chOff x="1583488" y="4082315"/>
            <a:chExt cx="3396552" cy="56724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D3B7C8-7126-ECD9-C90A-8C9BD210CF20}"/>
                </a:ext>
              </a:extLst>
            </p:cNvPr>
            <p:cNvSpPr txBox="1"/>
            <p:nvPr/>
          </p:nvSpPr>
          <p:spPr>
            <a:xfrm>
              <a:off x="1882717" y="4280230"/>
              <a:ext cx="3097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the sign extend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19B9425E-988C-8456-7F29-999E39AB8CA1}"/>
                </a:ext>
              </a:extLst>
            </p:cNvPr>
            <p:cNvSpPr/>
            <p:nvPr/>
          </p:nvSpPr>
          <p:spPr>
            <a:xfrm rot="5400000">
              <a:off x="2381362" y="3284441"/>
              <a:ext cx="248989" cy="184473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17B904D-E1F0-401A-0FB8-79415DDA9DE1}"/>
              </a:ext>
            </a:extLst>
          </p:cNvPr>
          <p:cNvSpPr/>
          <p:nvPr/>
        </p:nvSpPr>
        <p:spPr>
          <a:xfrm>
            <a:off x="10125162" y="558015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110 0001</a:t>
            </a:r>
          </a:p>
        </p:txBody>
      </p:sp>
    </p:spTree>
    <p:extLst>
      <p:ext uri="{BB962C8B-B14F-4D97-AF65-F5344CB8AC3E}">
        <p14:creationId xmlns:p14="http://schemas.microsoft.com/office/powerpoint/2010/main" val="35320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 8-bit, 16-bit, 32-bit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5EA41C0-9414-0547-9E94-289BE0ACBA08}"/>
              </a:ext>
            </a:extLst>
          </p:cNvPr>
          <p:cNvSpPr txBox="1">
            <a:spLocks/>
          </p:cNvSpPr>
          <p:nvPr/>
        </p:nvSpPr>
        <p:spPr>
          <a:xfrm>
            <a:off x="73572" y="835293"/>
            <a:ext cx="3897649" cy="34301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622E-2BB9-7343-B7CB-331C28391EE6}"/>
              </a:ext>
            </a:extLst>
          </p:cNvPr>
          <p:cNvSpPr/>
          <p:nvPr/>
        </p:nvSpPr>
        <p:spPr>
          <a:xfrm>
            <a:off x="73572" y="4265447"/>
            <a:ext cx="3897649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A8313-BE8E-FE47-8F1F-4222B7713920}"/>
              </a:ext>
            </a:extLst>
          </p:cNvPr>
          <p:cNvGrpSpPr/>
          <p:nvPr/>
        </p:nvGrpSpPr>
        <p:grpSpPr>
          <a:xfrm>
            <a:off x="187521" y="3485140"/>
            <a:ext cx="3742224" cy="312089"/>
            <a:chOff x="1109197" y="2250436"/>
            <a:chExt cx="3742224" cy="3120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DF1F3-4596-DA4C-9B60-377949E959C2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3DF868-D21C-114B-AFCC-2B86BDC1E8BC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069240-58A5-ED46-820F-9288C98E499D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7DA576-76FA-3545-8359-D68BE65858AD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6167E81-6B89-A44E-983E-9037FE80DC3D}"/>
              </a:ext>
            </a:extLst>
          </p:cNvPr>
          <p:cNvSpPr txBox="1"/>
          <p:nvPr/>
        </p:nvSpPr>
        <p:spPr>
          <a:xfrm>
            <a:off x="2964029" y="13758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17D25-9F24-D644-99F6-42DB7D00BAFA}"/>
              </a:ext>
            </a:extLst>
          </p:cNvPr>
          <p:cNvSpPr txBox="1"/>
          <p:nvPr/>
        </p:nvSpPr>
        <p:spPr>
          <a:xfrm>
            <a:off x="254556" y="311581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93C5A-277B-0A48-A515-A031337CFBBB}"/>
              </a:ext>
            </a:extLst>
          </p:cNvPr>
          <p:cNvGrpSpPr/>
          <p:nvPr/>
        </p:nvGrpSpPr>
        <p:grpSpPr>
          <a:xfrm>
            <a:off x="198216" y="1736085"/>
            <a:ext cx="3742224" cy="312089"/>
            <a:chOff x="1109197" y="2250436"/>
            <a:chExt cx="3742224" cy="31208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3769B4-0C51-784B-9BB3-61DCD7CCC99D}"/>
                </a:ext>
              </a:extLst>
            </p:cNvPr>
            <p:cNvSpPr/>
            <p:nvPr/>
          </p:nvSpPr>
          <p:spPr>
            <a:xfrm>
              <a:off x="1109197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328429-640F-A047-B086-1D3639CE63CE}"/>
                </a:ext>
              </a:extLst>
            </p:cNvPr>
            <p:cNvSpPr/>
            <p:nvPr/>
          </p:nvSpPr>
          <p:spPr>
            <a:xfrm>
              <a:off x="2044753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91927D-9157-2841-B9DD-183586290411}"/>
                </a:ext>
              </a:extLst>
            </p:cNvPr>
            <p:cNvSpPr/>
            <p:nvPr/>
          </p:nvSpPr>
          <p:spPr>
            <a:xfrm>
              <a:off x="2980309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0x??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E1361F-8F31-274C-B4DE-5D7F3386DCB4}"/>
                </a:ext>
              </a:extLst>
            </p:cNvPr>
            <p:cNvSpPr/>
            <p:nvPr/>
          </p:nvSpPr>
          <p:spPr>
            <a:xfrm>
              <a:off x="3915865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0xe1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41F5F-23FB-9240-836E-5839B754E672}"/>
              </a:ext>
            </a:extLst>
          </p:cNvPr>
          <p:cNvCxnSpPr>
            <a:cxnSpLocks/>
            <a:stCxn id="32" idx="0"/>
            <a:endCxn id="55" idx="2"/>
          </p:cNvCxnSpPr>
          <p:nvPr/>
        </p:nvCxnSpPr>
        <p:spPr>
          <a:xfrm flipV="1">
            <a:off x="3461967" y="2048172"/>
            <a:ext cx="10695" cy="14369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73F3BA-54CA-7640-9EC7-0EA424B168B1}"/>
              </a:ext>
            </a:extLst>
          </p:cNvPr>
          <p:cNvSpPr/>
          <p:nvPr/>
        </p:nvSpPr>
        <p:spPr>
          <a:xfrm rot="16200000">
            <a:off x="1428276" y="837178"/>
            <a:ext cx="362024" cy="28066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7158E5-347B-AA4A-8407-9653D81E281D}"/>
              </a:ext>
            </a:extLst>
          </p:cNvPr>
          <p:cNvSpPr txBox="1"/>
          <p:nvPr/>
        </p:nvSpPr>
        <p:spPr>
          <a:xfrm>
            <a:off x="814024" y="2415651"/>
            <a:ext cx="154401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 Changed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AAB4E4-CE47-CA4A-934A-4E87074D8203}"/>
              </a:ext>
            </a:extLst>
          </p:cNvPr>
          <p:cNvGrpSpPr/>
          <p:nvPr/>
        </p:nvGrpSpPr>
        <p:grpSpPr>
          <a:xfrm>
            <a:off x="4023111" y="835293"/>
            <a:ext cx="3908684" cy="4420754"/>
            <a:chOff x="6680164" y="888456"/>
            <a:chExt cx="3908684" cy="4420754"/>
          </a:xfrm>
        </p:grpSpPr>
        <p:sp>
          <p:nvSpPr>
            <p:cNvPr id="57" name="Content Placeholder 6">
              <a:extLst>
                <a:ext uri="{FF2B5EF4-FFF2-40B4-BE49-F238E27FC236}">
                  <a16:creationId xmlns:a16="http://schemas.microsoft.com/office/drawing/2014/main" id="{B5481060-1AC0-AD49-864E-C9CDABC44AAA}"/>
                </a:ext>
              </a:extLst>
            </p:cNvPr>
            <p:cNvSpPr txBox="1">
              <a:spLocks/>
            </p:cNvSpPr>
            <p:nvPr/>
          </p:nvSpPr>
          <p:spPr>
            <a:xfrm>
              <a:off x="6705105" y="888456"/>
              <a:ext cx="3882782" cy="34301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/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endParaRPr lang="en-US" sz="1400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0F6FFC2-7557-6140-B74B-8A8C3BEBD0C8}"/>
                </a:ext>
              </a:extLst>
            </p:cNvPr>
            <p:cNvSpPr/>
            <p:nvPr/>
          </p:nvSpPr>
          <p:spPr>
            <a:xfrm>
              <a:off x="6680164" y="4318610"/>
              <a:ext cx="3907723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2"/>
                  </a:solidFill>
                </a:rPr>
                <a:t>strh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3CF09C-A6BB-8C44-A749-007AFB993C1E}"/>
                </a:ext>
              </a:extLst>
            </p:cNvPr>
            <p:cNvGrpSpPr/>
            <p:nvPr/>
          </p:nvGrpSpPr>
          <p:grpSpPr>
            <a:xfrm>
              <a:off x="6781561" y="3545923"/>
              <a:ext cx="3742224" cy="312089"/>
              <a:chOff x="1085950" y="2250436"/>
              <a:chExt cx="3742224" cy="31208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72E4F61-6F5B-CA45-B7B6-48080CF1376C}"/>
                  </a:ext>
                </a:extLst>
              </p:cNvPr>
              <p:cNvSpPr/>
              <p:nvPr/>
            </p:nvSpPr>
            <p:spPr>
              <a:xfrm>
                <a:off x="1085950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B1FF6A-B500-7745-82D6-ACD82821E3FC}"/>
                  </a:ext>
                </a:extLst>
              </p:cNvPr>
              <p:cNvSpPr/>
              <p:nvPr/>
            </p:nvSpPr>
            <p:spPr>
              <a:xfrm>
                <a:off x="2021506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0x00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FFF2F79-DF75-9A4E-915B-6020FEC58D68}"/>
                  </a:ext>
                </a:extLst>
              </p:cNvPr>
              <p:cNvSpPr/>
              <p:nvPr/>
            </p:nvSpPr>
            <p:spPr>
              <a:xfrm>
                <a:off x="2957062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4DBC89-0E6D-9C4E-B60B-1CB5927E6A45}"/>
                  </a:ext>
                </a:extLst>
              </p:cNvPr>
              <p:cNvSpPr/>
              <p:nvPr/>
            </p:nvSpPr>
            <p:spPr>
              <a:xfrm>
                <a:off x="3892618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5A24849-7C2D-C342-8D64-5A767763195F}"/>
                </a:ext>
              </a:extLst>
            </p:cNvPr>
            <p:cNvSpPr txBox="1"/>
            <p:nvPr/>
          </p:nvSpPr>
          <p:spPr>
            <a:xfrm>
              <a:off x="9570621" y="142904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BC0BA7-B9AB-C840-B447-512EB1A57186}"/>
                </a:ext>
              </a:extLst>
            </p:cNvPr>
            <p:cNvSpPr txBox="1"/>
            <p:nvPr/>
          </p:nvSpPr>
          <p:spPr>
            <a:xfrm>
              <a:off x="6799848" y="32240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r0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E3F4654-9D2C-134F-9F35-A82AB0D70ED0}"/>
                </a:ext>
              </a:extLst>
            </p:cNvPr>
            <p:cNvGrpSpPr/>
            <p:nvPr/>
          </p:nvGrpSpPr>
          <p:grpSpPr>
            <a:xfrm>
              <a:off x="6804808" y="1789248"/>
              <a:ext cx="3742224" cy="312089"/>
              <a:chOff x="1109197" y="2250436"/>
              <a:chExt cx="3742224" cy="31208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95C3D58-23F5-B748-9293-0EE9325C6CB2}"/>
                  </a:ext>
                </a:extLst>
              </p:cNvPr>
              <p:cNvSpPr/>
              <p:nvPr/>
            </p:nvSpPr>
            <p:spPr>
              <a:xfrm>
                <a:off x="1109197" y="2250438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B0DA154-8A80-DC4D-AA9D-89E6EBC24A3F}"/>
                  </a:ext>
                </a:extLst>
              </p:cNvPr>
              <p:cNvSpPr/>
              <p:nvPr/>
            </p:nvSpPr>
            <p:spPr>
              <a:xfrm>
                <a:off x="2044753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0x??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B73615C-C4BF-114A-86BE-A7A920BE951C}"/>
                  </a:ext>
                </a:extLst>
              </p:cNvPr>
              <p:cNvSpPr/>
              <p:nvPr/>
            </p:nvSpPr>
            <p:spPr>
              <a:xfrm>
                <a:off x="2980309" y="2250437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0xe2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7F2179-CCC7-EF46-8A20-0F8C4900B3D5}"/>
                  </a:ext>
                </a:extLst>
              </p:cNvPr>
              <p:cNvSpPr/>
              <p:nvPr/>
            </p:nvSpPr>
            <p:spPr>
              <a:xfrm>
                <a:off x="3915865" y="2250436"/>
                <a:ext cx="935556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accent6"/>
                    </a:solidFill>
                  </a:rPr>
                  <a:t>0xe1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BD7D02F-04F4-0344-9872-6220858ECBB8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H="1" flipV="1">
              <a:off x="10047645" y="2108958"/>
              <a:ext cx="8362" cy="143696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69F07A-295F-B549-B02A-1C6AC6E7E7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0425" y="2108958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8E6809F3-F542-CC4E-B6AE-AFBA1E0A0938}"/>
                </a:ext>
              </a:extLst>
            </p:cNvPr>
            <p:cNvSpPr/>
            <p:nvPr/>
          </p:nvSpPr>
          <p:spPr>
            <a:xfrm rot="16200000">
              <a:off x="7555423" y="1350720"/>
              <a:ext cx="369881" cy="1871112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DF1027C-A297-6447-A3B9-FA8D406E45CB}"/>
                </a:ext>
              </a:extLst>
            </p:cNvPr>
            <p:cNvSpPr txBox="1"/>
            <p:nvPr/>
          </p:nvSpPr>
          <p:spPr>
            <a:xfrm>
              <a:off x="7031557" y="2468849"/>
              <a:ext cx="154401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 Changed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8B1D63-0F5F-ABF0-934A-6FEAA8C3F4F6}"/>
              </a:ext>
            </a:extLst>
          </p:cNvPr>
          <p:cNvGrpSpPr/>
          <p:nvPr/>
        </p:nvGrpSpPr>
        <p:grpSpPr>
          <a:xfrm>
            <a:off x="8007290" y="835293"/>
            <a:ext cx="4056787" cy="4442901"/>
            <a:chOff x="8007290" y="835293"/>
            <a:chExt cx="4056787" cy="444290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D7180E-6031-4C29-5DBC-4FF3661C3A7C}"/>
                </a:ext>
              </a:extLst>
            </p:cNvPr>
            <p:cNvGrpSpPr/>
            <p:nvPr/>
          </p:nvGrpSpPr>
          <p:grpSpPr>
            <a:xfrm>
              <a:off x="8007290" y="835293"/>
              <a:ext cx="4056787" cy="4442901"/>
              <a:chOff x="6680164" y="866309"/>
              <a:chExt cx="4056787" cy="4442901"/>
            </a:xfrm>
          </p:grpSpPr>
          <p:sp>
            <p:nvSpPr>
              <p:cNvPr id="41" name="Content Placeholder 6">
                <a:extLst>
                  <a:ext uri="{FF2B5EF4-FFF2-40B4-BE49-F238E27FC236}">
                    <a16:creationId xmlns:a16="http://schemas.microsoft.com/office/drawing/2014/main" id="{C2FEFF1B-5580-2C8E-FED9-96B6F119D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5105" y="866309"/>
                <a:ext cx="4031846" cy="34523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1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9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7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sz="1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80F280-8F39-795F-F87B-A0CAA1A1FF32}"/>
                  </a:ext>
                </a:extLst>
              </p:cNvPr>
              <p:cNvSpPr/>
              <p:nvPr/>
            </p:nvSpPr>
            <p:spPr>
              <a:xfrm>
                <a:off x="6680164" y="4318610"/>
                <a:ext cx="4056787" cy="9906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2"/>
                    </a:solidFill>
                  </a:rPr>
                  <a:t>str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6579A6-0795-85C3-6D52-668C50E37353}"/>
                  </a:ext>
                </a:extLst>
              </p:cNvPr>
              <p:cNvGrpSpPr/>
              <p:nvPr/>
            </p:nvGrpSpPr>
            <p:grpSpPr>
              <a:xfrm>
                <a:off x="6781561" y="3545923"/>
                <a:ext cx="3742224" cy="312089"/>
                <a:chOff x="1085950" y="2250436"/>
                <a:chExt cx="3742224" cy="312089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6B3BD69-6F50-A63A-4A88-1DCDE3A95204}"/>
                    </a:ext>
                  </a:extLst>
                </p:cNvPr>
                <p:cNvSpPr/>
                <p:nvPr/>
              </p:nvSpPr>
              <p:spPr>
                <a:xfrm>
                  <a:off x="1085950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715C6C4-5A67-128E-7100-79839E715D32}"/>
                    </a:ext>
                  </a:extLst>
                </p:cNvPr>
                <p:cNvSpPr/>
                <p:nvPr/>
              </p:nvSpPr>
              <p:spPr>
                <a:xfrm>
                  <a:off x="2021506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1D818F-9F5B-FC91-E1DB-889E5ADE3C4A}"/>
                    </a:ext>
                  </a:extLst>
                </p:cNvPr>
                <p:cNvSpPr/>
                <p:nvPr/>
              </p:nvSpPr>
              <p:spPr>
                <a:xfrm>
                  <a:off x="2957062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512346A-D7A4-6313-893E-D5787413F4E4}"/>
                    </a:ext>
                  </a:extLst>
                </p:cNvPr>
                <p:cNvSpPr/>
                <p:nvPr/>
              </p:nvSpPr>
              <p:spPr>
                <a:xfrm>
                  <a:off x="3892618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A309EF-B51E-6E91-5D5F-1F2590D0BA3E}"/>
                  </a:ext>
                </a:extLst>
              </p:cNvPr>
              <p:cNvSpPr txBox="1"/>
              <p:nvPr/>
            </p:nvSpPr>
            <p:spPr>
              <a:xfrm>
                <a:off x="9570621" y="1429043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memory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80AC96-1050-C545-D2FA-9A3272DD88A6}"/>
                  </a:ext>
                </a:extLst>
              </p:cNvPr>
              <p:cNvSpPr txBox="1"/>
              <p:nvPr/>
            </p:nvSpPr>
            <p:spPr>
              <a:xfrm>
                <a:off x="6799848" y="3224025"/>
                <a:ext cx="389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r0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C181292-0D35-16E5-8608-DB7B3B86CB26}"/>
                  </a:ext>
                </a:extLst>
              </p:cNvPr>
              <p:cNvGrpSpPr/>
              <p:nvPr/>
            </p:nvGrpSpPr>
            <p:grpSpPr>
              <a:xfrm>
                <a:off x="6804808" y="1789248"/>
                <a:ext cx="3742224" cy="312089"/>
                <a:chOff x="1109197" y="2250436"/>
                <a:chExt cx="3742224" cy="312089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A3BF13F3-73C0-3B4C-545D-6D494AA7D6C1}"/>
                    </a:ext>
                  </a:extLst>
                </p:cNvPr>
                <p:cNvSpPr/>
                <p:nvPr/>
              </p:nvSpPr>
              <p:spPr>
                <a:xfrm>
                  <a:off x="1109197" y="2250438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0x04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1285D42-C5D1-6AF0-C134-316B626F1FF3}"/>
                    </a:ext>
                  </a:extLst>
                </p:cNvPr>
                <p:cNvSpPr/>
                <p:nvPr/>
              </p:nvSpPr>
              <p:spPr>
                <a:xfrm>
                  <a:off x="2044753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0x03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1A95C65F-D313-0E69-298B-6129E04FECA6}"/>
                    </a:ext>
                  </a:extLst>
                </p:cNvPr>
                <p:cNvSpPr/>
                <p:nvPr/>
              </p:nvSpPr>
              <p:spPr>
                <a:xfrm>
                  <a:off x="2980309" y="2250437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0xe2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9B4EA-5BFA-BE52-C294-7C36571BD944}"/>
                    </a:ext>
                  </a:extLst>
                </p:cNvPr>
                <p:cNvSpPr/>
                <p:nvPr/>
              </p:nvSpPr>
              <p:spPr>
                <a:xfrm>
                  <a:off x="3915865" y="2250436"/>
                  <a:ext cx="935556" cy="3120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accent6"/>
                      </a:solidFill>
                    </a:rPr>
                    <a:t>0xe1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AF91C22-7573-0CB0-1D69-11D239917D7A}"/>
                  </a:ext>
                </a:extLst>
              </p:cNvPr>
              <p:cNvCxnSpPr>
                <a:cxnSpLocks/>
                <a:stCxn id="83" idx="0"/>
              </p:cNvCxnSpPr>
              <p:nvPr/>
            </p:nvCxnSpPr>
            <p:spPr>
              <a:xfrm flipH="1" flipV="1">
                <a:off x="10047645" y="2108958"/>
                <a:ext cx="8362" cy="143696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3A14BF1-5298-B181-96E3-81DD2C4E6C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60425" y="2108958"/>
                <a:ext cx="1" cy="1429346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A6080F0-E19E-A621-948F-305E9D4D1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09628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458D6C4-33F1-26F3-7A60-97EA8A774E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98219" y="2039283"/>
              <a:ext cx="1" cy="14293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49602" y="441141"/>
            <a:ext cx="6831965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3444427" y="446707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3444427" y="502458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3444427" y="5582102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3444427" y="613961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1FDEA6F-7DAC-C490-F11E-C80FA0CA93B4}"/>
              </a:ext>
            </a:extLst>
          </p:cNvPr>
          <p:cNvSpPr/>
          <p:nvPr/>
        </p:nvSpPr>
        <p:spPr>
          <a:xfrm>
            <a:off x="2348107" y="452687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05524A-F574-4D43-BB67-A152F3367115}"/>
              </a:ext>
            </a:extLst>
          </p:cNvPr>
          <p:cNvSpPr/>
          <p:nvPr/>
        </p:nvSpPr>
        <p:spPr>
          <a:xfrm>
            <a:off x="2348107" y="510404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D34DEBD-0E73-0178-AE70-49170528815C}"/>
              </a:ext>
            </a:extLst>
          </p:cNvPr>
          <p:cNvSpPr/>
          <p:nvPr/>
        </p:nvSpPr>
        <p:spPr>
          <a:xfrm>
            <a:off x="2348107" y="5681216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9ADB9ADB-6FBC-D4A0-748D-B601FAFC9E8C}"/>
              </a:ext>
            </a:extLst>
          </p:cNvPr>
          <p:cNvSpPr/>
          <p:nvPr/>
        </p:nvSpPr>
        <p:spPr>
          <a:xfrm>
            <a:off x="2329108" y="6139615"/>
            <a:ext cx="978408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3181285" y="4061695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31927" y="35641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5949340" y="4492112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C5891B-21E0-3956-FC04-4A4BCC950AB4}"/>
              </a:ext>
            </a:extLst>
          </p:cNvPr>
          <p:cNvGrpSpPr/>
          <p:nvPr/>
        </p:nvGrpSpPr>
        <p:grpSpPr>
          <a:xfrm>
            <a:off x="202779" y="1412068"/>
            <a:ext cx="1371916" cy="4953216"/>
            <a:chOff x="1107147" y="605900"/>
            <a:chExt cx="2526189" cy="60214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6DE371-081E-BB22-5201-C5E11B6B0B7D}"/>
                </a:ext>
              </a:extLst>
            </p:cNvPr>
            <p:cNvGrpSpPr/>
            <p:nvPr/>
          </p:nvGrpSpPr>
          <p:grpSpPr>
            <a:xfrm>
              <a:off x="1107147" y="605900"/>
              <a:ext cx="2526189" cy="6021446"/>
              <a:chOff x="6583680" y="1280160"/>
              <a:chExt cx="2377440" cy="5257800"/>
            </a:xfrm>
          </p:grpSpPr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B8546FEB-C0B6-12B9-51E2-08A2973FF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583680" y="1325880"/>
                <a:ext cx="2377440" cy="52120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Ctr="1"/>
              <a:lstStyle/>
              <a:p>
                <a:pPr algn="ctr">
                  <a:lnSpc>
                    <a:spcPct val="100000"/>
                  </a:lnSpc>
                </a:pPr>
                <a:endParaRPr lang="en-US" sz="1100" b="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A6E9679-8BF2-2A09-072D-9D16BFDF597E}"/>
                  </a:ext>
                </a:extLst>
              </p:cNvPr>
              <p:cNvSpPr/>
              <p:nvPr/>
            </p:nvSpPr>
            <p:spPr bwMode="auto">
              <a:xfrm>
                <a:off x="6583680" y="1280160"/>
                <a:ext cx="2377440" cy="457200"/>
              </a:xfrm>
              <a:prstGeom prst="rect">
                <a:avLst/>
              </a:prstGeom>
              <a:solidFill>
                <a:srgbClr val="CC0066">
                  <a:alpha val="60000"/>
                </a:srgb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OS kernel [protected]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E818797-042B-4398-13C3-6896B4229FA1}"/>
                  </a:ext>
                </a:extLst>
              </p:cNvPr>
              <p:cNvSpPr/>
              <p:nvPr/>
            </p:nvSpPr>
            <p:spPr bwMode="auto">
              <a:xfrm>
                <a:off x="6583680" y="1737360"/>
                <a:ext cx="2377440" cy="457200"/>
              </a:xfrm>
              <a:prstGeom prst="rect">
                <a:avLst/>
              </a:prstGeom>
              <a:solidFill>
                <a:srgbClr val="FFCA8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B5BAE-28C0-E45A-ED7E-6F41DD815C3C}"/>
                  </a:ext>
                </a:extLst>
              </p:cNvPr>
              <p:cNvSpPr/>
              <p:nvPr/>
            </p:nvSpPr>
            <p:spPr bwMode="auto">
              <a:xfrm>
                <a:off x="6583680" y="4114800"/>
                <a:ext cx="2377440" cy="457200"/>
              </a:xfrm>
              <a:prstGeom prst="rect">
                <a:avLst/>
              </a:prstGeom>
              <a:solidFill>
                <a:srgbClr val="ED917F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Heap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F446630-EE90-2D53-CA38-5F081F4FDC43}"/>
                  </a:ext>
                </a:extLst>
              </p:cNvPr>
              <p:cNvSpPr/>
              <p:nvPr/>
            </p:nvSpPr>
            <p:spPr bwMode="auto">
              <a:xfrm>
                <a:off x="6583680" y="4572000"/>
                <a:ext cx="2377440" cy="548640"/>
              </a:xfrm>
              <a:prstGeom prst="rect">
                <a:avLst/>
              </a:prstGeom>
              <a:solidFill>
                <a:srgbClr val="C9DEAE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Static Data</a:t>
                </a:r>
                <a:r>
                  <a:rPr lang="en-US" sz="1100" i="1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 (+BSS)</a:t>
                </a:r>
                <a:endPara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4465952-DD8B-48ED-1DA6-46AEF5D188C2}"/>
                  </a:ext>
                </a:extLst>
              </p:cNvPr>
              <p:cNvSpPr/>
              <p:nvPr/>
            </p:nvSpPr>
            <p:spPr bwMode="auto">
              <a:xfrm>
                <a:off x="6583680" y="3108960"/>
                <a:ext cx="2377440" cy="457200"/>
              </a:xfrm>
              <a:prstGeom prst="rect">
                <a:avLst/>
              </a:prstGeom>
              <a:solidFill>
                <a:srgbClr val="B7A57A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Shared Libraries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2D7FCBC-7A90-766B-842A-FC5D5DC36ED2}"/>
                  </a:ext>
                </a:extLst>
              </p:cNvPr>
              <p:cNvSpPr/>
              <p:nvPr/>
            </p:nvSpPr>
            <p:spPr bwMode="auto">
              <a:xfrm>
                <a:off x="6583680" y="5120640"/>
                <a:ext cx="2377440" cy="411480"/>
              </a:xfrm>
              <a:prstGeom prst="rect">
                <a:avLst/>
              </a:prstGeom>
              <a:solidFill>
                <a:srgbClr val="FFFFB2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100" dirty="0">
                    <a:solidFill>
                      <a:schemeClr val="accent6"/>
                    </a:solidFill>
                    <a:ea typeface="CMU Bright" panose="02000603000000000000" pitchFamily="2" charset="0"/>
                    <a:cs typeface="Calibri" panose="020F0502020204030204" pitchFamily="34" charset="0"/>
                  </a:rPr>
                  <a:t>Read Only Data</a:t>
                </a:r>
                <a:endParaRPr lang="en-US" sz="1100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ED0AE4D-144F-0280-9384-47D018E9C24C}"/>
                  </a:ext>
                </a:extLst>
              </p:cNvPr>
              <p:cNvCxnSpPr/>
              <p:nvPr/>
            </p:nvCxnSpPr>
            <p:spPr bwMode="auto">
              <a:xfrm>
                <a:off x="7772400" y="219456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6E24810-251F-0E94-7757-0D3B500FB7EA}"/>
                  </a:ext>
                </a:extLst>
              </p:cNvPr>
              <p:cNvCxnSpPr/>
              <p:nvPr/>
            </p:nvCxnSpPr>
            <p:spPr bwMode="auto">
              <a:xfrm>
                <a:off x="7772400" y="274320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A6AAF17-E0DA-2351-DB30-5B0136154D88}"/>
                  </a:ext>
                </a:extLst>
              </p:cNvPr>
              <p:cNvCxnSpPr/>
              <p:nvPr/>
            </p:nvCxnSpPr>
            <p:spPr bwMode="auto">
              <a:xfrm>
                <a:off x="7772400" y="3749040"/>
                <a:ext cx="0" cy="365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F03A5C-97BB-D3D0-EC0A-3869DAD3D9F6}"/>
                </a:ext>
              </a:extLst>
            </p:cNvPr>
            <p:cNvSpPr/>
            <p:nvPr/>
          </p:nvSpPr>
          <p:spPr bwMode="auto">
            <a:xfrm>
              <a:off x="1107147" y="5440706"/>
              <a:ext cx="2526189" cy="10268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Text Segment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A2469ECA-0B27-DF83-2CEB-37319704597E}"/>
              </a:ext>
            </a:extLst>
          </p:cNvPr>
          <p:cNvSpPr txBox="1"/>
          <p:nvPr/>
        </p:nvSpPr>
        <p:spPr>
          <a:xfrm>
            <a:off x="97559" y="95570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Main Memory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1612921-1EC4-E5CC-AE9A-7A01599EBFD1}"/>
              </a:ext>
            </a:extLst>
          </p:cNvPr>
          <p:cNvSpPr/>
          <p:nvPr/>
        </p:nvSpPr>
        <p:spPr>
          <a:xfrm>
            <a:off x="1680044" y="4431026"/>
            <a:ext cx="512153" cy="2003863"/>
          </a:xfrm>
          <a:prstGeom prst="leftBrace">
            <a:avLst>
              <a:gd name="adj1" fmla="val 8333"/>
              <a:gd name="adj2" fmla="val 75805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53" grpId="0"/>
      <p:bldP spid="5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65D3E285-C8BE-D449-A79B-D53DFFFCBDB7}"/>
              </a:ext>
            </a:extLst>
          </p:cNvPr>
          <p:cNvSpPr/>
          <p:nvPr/>
        </p:nvSpPr>
        <p:spPr>
          <a:xfrm>
            <a:off x="786499" y="930021"/>
            <a:ext cx="10806511" cy="17090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1CF57-2273-8E45-8B5B-865DD5C7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77" y="117918"/>
            <a:ext cx="10515600" cy="715294"/>
          </a:xfrm>
        </p:spPr>
        <p:txBody>
          <a:bodyPr/>
          <a:lstStyle/>
          <a:p>
            <a:r>
              <a:rPr lang="en-US" dirty="0"/>
              <a:t>Store a Byte, Half-word, Word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897CB7-6820-2A40-99B8-D9C63FD6AF73}"/>
              </a:ext>
            </a:extLst>
          </p:cNvPr>
          <p:cNvSpPr/>
          <p:nvPr/>
        </p:nvSpPr>
        <p:spPr>
          <a:xfrm>
            <a:off x="7058335" y="536246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0DACDB-82DB-3B4E-8982-AF0223B3AB61}"/>
              </a:ext>
            </a:extLst>
          </p:cNvPr>
          <p:cNvSpPr/>
          <p:nvPr/>
        </p:nvSpPr>
        <p:spPr>
          <a:xfrm>
            <a:off x="7993891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7ACC45-18AC-2049-9016-4C2B07D22A72}"/>
              </a:ext>
            </a:extLst>
          </p:cNvPr>
          <p:cNvSpPr/>
          <p:nvPr/>
        </p:nvSpPr>
        <p:spPr>
          <a:xfrm>
            <a:off x="8929447" y="536245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681F4-D768-9E44-AF50-55EB1748B483}"/>
              </a:ext>
            </a:extLst>
          </p:cNvPr>
          <p:cNvSpPr/>
          <p:nvPr/>
        </p:nvSpPr>
        <p:spPr>
          <a:xfrm>
            <a:off x="9865003" y="536244"/>
            <a:ext cx="935556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1C8E91-A5EB-F640-B1A8-95548EC09BCA}"/>
              </a:ext>
            </a:extLst>
          </p:cNvPr>
          <p:cNvSpPr txBox="1"/>
          <p:nvPr/>
        </p:nvSpPr>
        <p:spPr>
          <a:xfrm>
            <a:off x="7314680" y="145154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 value in r0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50DFB-1404-B343-8A71-F8B5F2F6F957}"/>
              </a:ext>
            </a:extLst>
          </p:cNvPr>
          <p:cNvSpPr txBox="1"/>
          <p:nvPr/>
        </p:nvSpPr>
        <p:spPr>
          <a:xfrm>
            <a:off x="4964732" y="22285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1A7BE-CD04-5346-BDDB-9F14BD7C5AC1}"/>
              </a:ext>
            </a:extLst>
          </p:cNvPr>
          <p:cNvSpPr txBox="1"/>
          <p:nvPr/>
        </p:nvSpPr>
        <p:spPr>
          <a:xfrm>
            <a:off x="1297118" y="2228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6BD70D-F47B-2A49-B97D-06289261CFA1}"/>
              </a:ext>
            </a:extLst>
          </p:cNvPr>
          <p:cNvSpPr txBox="1"/>
          <p:nvPr/>
        </p:nvSpPr>
        <p:spPr>
          <a:xfrm>
            <a:off x="2596695" y="86417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085-7CAA-6F4C-968C-C12E2E386EAF}"/>
              </a:ext>
            </a:extLst>
          </p:cNvPr>
          <p:cNvSpPr txBox="1"/>
          <p:nvPr/>
        </p:nvSpPr>
        <p:spPr>
          <a:xfrm>
            <a:off x="2305204" y="1179201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[r0]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27BB2D-AA62-5F44-AFE1-580E3CF2472A}"/>
              </a:ext>
            </a:extLst>
          </p:cNvPr>
          <p:cNvSpPr txBox="1"/>
          <p:nvPr/>
        </p:nvSpPr>
        <p:spPr>
          <a:xfrm>
            <a:off x="786500" y="184455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D3240B-42F4-BF4A-9159-0648C884846D}"/>
              </a:ext>
            </a:extLst>
          </p:cNvPr>
          <p:cNvSpPr/>
          <p:nvPr/>
        </p:nvSpPr>
        <p:spPr>
          <a:xfrm>
            <a:off x="1409186" y="1931365"/>
            <a:ext cx="935556" cy="312087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0x87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6AE0B45-8921-894E-83A1-AB2A760C8897}"/>
              </a:ext>
            </a:extLst>
          </p:cNvPr>
          <p:cNvSpPr/>
          <p:nvPr/>
        </p:nvSpPr>
        <p:spPr>
          <a:xfrm>
            <a:off x="2344742" y="1931364"/>
            <a:ext cx="935556" cy="312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0x65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0B1D5F7-BA14-4D4F-BE7A-A3D3ECD0BF11}"/>
              </a:ext>
            </a:extLst>
          </p:cNvPr>
          <p:cNvSpPr/>
          <p:nvPr/>
        </p:nvSpPr>
        <p:spPr>
          <a:xfrm>
            <a:off x="3280298" y="1931364"/>
            <a:ext cx="935556" cy="312087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11229E5-CD07-2743-AEAF-20C286991D0B}"/>
              </a:ext>
            </a:extLst>
          </p:cNvPr>
          <p:cNvSpPr/>
          <p:nvPr/>
        </p:nvSpPr>
        <p:spPr>
          <a:xfrm>
            <a:off x="4215854" y="1931363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ABBBF29-83B2-B54E-86A7-216AD6E6CE0D}"/>
              </a:ext>
            </a:extLst>
          </p:cNvPr>
          <p:cNvSpPr/>
          <p:nvPr/>
        </p:nvSpPr>
        <p:spPr>
          <a:xfrm>
            <a:off x="8552746" y="190661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85CA74-6867-BF49-AAAB-27B50ABDDFEF}"/>
              </a:ext>
            </a:extLst>
          </p:cNvPr>
          <p:cNvSpPr/>
          <p:nvPr/>
        </p:nvSpPr>
        <p:spPr>
          <a:xfrm>
            <a:off x="8552746" y="1596922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AA9350B-5531-F84A-B122-8DC9D5C390B3}"/>
              </a:ext>
            </a:extLst>
          </p:cNvPr>
          <p:cNvSpPr/>
          <p:nvPr/>
        </p:nvSpPr>
        <p:spPr>
          <a:xfrm>
            <a:off x="8552746" y="1284835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0x33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9A7FEF-C0F9-1248-B035-AFD2D0228607}"/>
              </a:ext>
            </a:extLst>
          </p:cNvPr>
          <p:cNvSpPr txBox="1"/>
          <p:nvPr/>
        </p:nvSpPr>
        <p:spPr>
          <a:xfrm>
            <a:off x="7134802" y="226237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FBFED6-0233-354B-8801-21275A49045A}"/>
              </a:ext>
            </a:extLst>
          </p:cNvPr>
          <p:cNvSpPr txBox="1"/>
          <p:nvPr/>
        </p:nvSpPr>
        <p:spPr>
          <a:xfrm>
            <a:off x="7122400" y="1965839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6EEB45-D9E7-3648-947D-9F55268E6BB2}"/>
              </a:ext>
            </a:extLst>
          </p:cNvPr>
          <p:cNvSpPr txBox="1"/>
          <p:nvPr/>
        </p:nvSpPr>
        <p:spPr>
          <a:xfrm>
            <a:off x="7134802" y="1615097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121F688-EE8F-B547-A4BF-BA3DB33FE0CA}"/>
              </a:ext>
            </a:extLst>
          </p:cNvPr>
          <p:cNvSpPr txBox="1"/>
          <p:nvPr/>
        </p:nvSpPr>
        <p:spPr>
          <a:xfrm>
            <a:off x="7134802" y="1251921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0x20000003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D4C4C6-A9A8-EA4E-942B-9FA314EF5276}"/>
              </a:ext>
            </a:extLst>
          </p:cNvPr>
          <p:cNvGrpSpPr/>
          <p:nvPr/>
        </p:nvGrpSpPr>
        <p:grpSpPr>
          <a:xfrm>
            <a:off x="9907915" y="1284835"/>
            <a:ext cx="1770376" cy="1200329"/>
            <a:chOff x="10257763" y="1421465"/>
            <a:chExt cx="1770376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493BAD-65A3-3C46-9D39-F9B0E2EB1653}"/>
                </a:ext>
              </a:extLst>
            </p:cNvPr>
            <p:cNvSpPr txBox="1"/>
            <p:nvPr/>
          </p:nvSpPr>
          <p:spPr>
            <a:xfrm>
              <a:off x="10528796" y="1421465"/>
              <a:ext cx="14993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observe other bytes NOT altered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54E672DA-09E9-8942-AD40-716BA4FB1E6F}"/>
                </a:ext>
              </a:extLst>
            </p:cNvPr>
            <p:cNvSpPr/>
            <p:nvPr/>
          </p:nvSpPr>
          <p:spPr>
            <a:xfrm>
              <a:off x="10257763" y="1421466"/>
              <a:ext cx="336563" cy="933862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3DAD52F-1C11-E443-BE20-99063CE723FA}"/>
              </a:ext>
            </a:extLst>
          </p:cNvPr>
          <p:cNvSpPr txBox="1"/>
          <p:nvPr/>
        </p:nvSpPr>
        <p:spPr>
          <a:xfrm>
            <a:off x="7110506" y="930569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 Address          Byte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8AA103-8124-FD41-8794-34385C157D7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A03B2-15CE-246E-751F-F5A849C8C0AC}"/>
              </a:ext>
            </a:extLst>
          </p:cNvPr>
          <p:cNvSpPr/>
          <p:nvPr/>
        </p:nvSpPr>
        <p:spPr>
          <a:xfrm>
            <a:off x="8564511" y="2206400"/>
            <a:ext cx="135580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FD8F0E0-5142-631B-9BC4-615F305E1FF1}"/>
              </a:ext>
            </a:extLst>
          </p:cNvPr>
          <p:cNvSpPr/>
          <p:nvPr/>
        </p:nvSpPr>
        <p:spPr>
          <a:xfrm>
            <a:off x="8592421" y="2216298"/>
            <a:ext cx="1355806" cy="3120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0xe1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66429-44A0-E65D-A489-3159BC374175}"/>
              </a:ext>
            </a:extLst>
          </p:cNvPr>
          <p:cNvGrpSpPr/>
          <p:nvPr/>
        </p:nvGrpSpPr>
        <p:grpSpPr>
          <a:xfrm>
            <a:off x="780118" y="2848944"/>
            <a:ext cx="10812892" cy="1855244"/>
            <a:chOff x="780118" y="2848944"/>
            <a:chExt cx="10812892" cy="185524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152C99-F972-AF43-9793-0374B5DA8C04}"/>
                </a:ext>
              </a:extLst>
            </p:cNvPr>
            <p:cNvSpPr/>
            <p:nvPr/>
          </p:nvSpPr>
          <p:spPr>
            <a:xfrm>
              <a:off x="786499" y="2920865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0656FD-C8A5-0F42-93B8-B693B594E339}"/>
                </a:ext>
              </a:extLst>
            </p:cNvPr>
            <p:cNvSpPr txBox="1"/>
            <p:nvPr/>
          </p:nvSpPr>
          <p:spPr>
            <a:xfrm>
              <a:off x="4967184" y="433485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36BA34-F40F-5540-B38F-8820AB4178F0}"/>
                </a:ext>
              </a:extLst>
            </p:cNvPr>
            <p:cNvSpPr txBox="1"/>
            <p:nvPr/>
          </p:nvSpPr>
          <p:spPr>
            <a:xfrm>
              <a:off x="1299570" y="433485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096F9-1A86-B348-A802-70183948E693}"/>
                </a:ext>
              </a:extLst>
            </p:cNvPr>
            <p:cNvSpPr txBox="1"/>
            <p:nvPr/>
          </p:nvSpPr>
          <p:spPr>
            <a:xfrm>
              <a:off x="780118" y="3947981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74B336-9A32-724C-A5F5-DEC0144CCC0A}"/>
                </a:ext>
              </a:extLst>
            </p:cNvPr>
            <p:cNvSpPr txBox="1"/>
            <p:nvPr/>
          </p:nvSpPr>
          <p:spPr>
            <a:xfrm>
              <a:off x="2259816" y="2848944"/>
              <a:ext cx="2903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halfword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B7EFC7-D1D0-A44D-8EEC-EF66E12789BE}"/>
                </a:ext>
              </a:extLst>
            </p:cNvPr>
            <p:cNvSpPr txBox="1"/>
            <p:nvPr/>
          </p:nvSpPr>
          <p:spPr>
            <a:xfrm>
              <a:off x="2475122" y="3200618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strh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[r0]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D9BFA2-C7FD-224A-BB7D-19AF586CACA8}"/>
                </a:ext>
              </a:extLst>
            </p:cNvPr>
            <p:cNvSpPr/>
            <p:nvPr/>
          </p:nvSpPr>
          <p:spPr>
            <a:xfrm>
              <a:off x="1420951" y="4034211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DC4ACF-4C62-AE4F-9C87-77A916BD35D5}"/>
                </a:ext>
              </a:extLst>
            </p:cNvPr>
            <p:cNvSpPr/>
            <p:nvPr/>
          </p:nvSpPr>
          <p:spPr>
            <a:xfrm>
              <a:off x="2356507" y="4034210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D96EE5-09F1-4B43-9B34-5BB0EF599B2D}"/>
                </a:ext>
              </a:extLst>
            </p:cNvPr>
            <p:cNvSpPr/>
            <p:nvPr/>
          </p:nvSpPr>
          <p:spPr>
            <a:xfrm>
              <a:off x="3292063" y="4034210"/>
              <a:ext cx="935556" cy="312087"/>
            </a:xfrm>
            <a:prstGeom prst="rect">
              <a:avLst/>
            </a:prstGeom>
            <a:solidFill>
              <a:srgbClr val="92D050">
                <a:alpha val="40066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D046C5-169C-3549-B912-841715EF6CD6}"/>
                </a:ext>
              </a:extLst>
            </p:cNvPr>
            <p:cNvSpPr/>
            <p:nvPr/>
          </p:nvSpPr>
          <p:spPr>
            <a:xfrm>
              <a:off x="4227619" y="4034209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7CA74A-4B8F-7043-88AA-56635ED5335E}"/>
                </a:ext>
              </a:extLst>
            </p:cNvPr>
            <p:cNvSpPr/>
            <p:nvPr/>
          </p:nvSpPr>
          <p:spPr>
            <a:xfrm>
              <a:off x="8552109" y="356060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7F7DA3-B1B1-9C46-B913-B3CE8D6E2F45}"/>
                </a:ext>
              </a:extLst>
            </p:cNvPr>
            <p:cNvSpPr/>
            <p:nvPr/>
          </p:nvSpPr>
          <p:spPr>
            <a:xfrm>
              <a:off x="8552109" y="3248522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17EE5C-F9D5-0E44-9EA6-A186EFD207DB}"/>
                </a:ext>
              </a:extLst>
            </p:cNvPr>
            <p:cNvSpPr txBox="1"/>
            <p:nvPr/>
          </p:nvSpPr>
          <p:spPr>
            <a:xfrm>
              <a:off x="7134165" y="422606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68E85-1498-234B-9C4A-946E483C65BA}"/>
                </a:ext>
              </a:extLst>
            </p:cNvPr>
            <p:cNvSpPr txBox="1"/>
            <p:nvPr/>
          </p:nvSpPr>
          <p:spPr>
            <a:xfrm>
              <a:off x="7121763" y="392952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C1B3BD-1CE5-8943-9CD4-74F44497D2ED}"/>
                </a:ext>
              </a:extLst>
            </p:cNvPr>
            <p:cNvSpPr txBox="1"/>
            <p:nvPr/>
          </p:nvSpPr>
          <p:spPr>
            <a:xfrm>
              <a:off x="7134165" y="357878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43F4F-C830-A949-890B-019341D7CCB1}"/>
                </a:ext>
              </a:extLst>
            </p:cNvPr>
            <p:cNvSpPr txBox="1"/>
            <p:nvPr/>
          </p:nvSpPr>
          <p:spPr>
            <a:xfrm>
              <a:off x="7134165" y="321560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8D9D406-7A8E-3F48-991C-57B9178EFFE3}"/>
                </a:ext>
              </a:extLst>
            </p:cNvPr>
            <p:cNvSpPr txBox="1"/>
            <p:nvPr/>
          </p:nvSpPr>
          <p:spPr>
            <a:xfrm>
              <a:off x="7135332" y="2857373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BD1FF2-5844-402E-6863-95ED57A937CD}"/>
                </a:ext>
              </a:extLst>
            </p:cNvPr>
            <p:cNvSpPr/>
            <p:nvPr/>
          </p:nvSpPr>
          <p:spPr>
            <a:xfrm>
              <a:off x="8537012" y="386837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209D87-8656-2D67-8353-4E77344C061E}"/>
                </a:ext>
              </a:extLst>
            </p:cNvPr>
            <p:cNvSpPr/>
            <p:nvPr/>
          </p:nvSpPr>
          <p:spPr>
            <a:xfrm>
              <a:off x="8537012" y="4166760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69F92C-CED3-F3D1-819B-555DBB903F59}"/>
              </a:ext>
            </a:extLst>
          </p:cNvPr>
          <p:cNvGrpSpPr/>
          <p:nvPr/>
        </p:nvGrpSpPr>
        <p:grpSpPr>
          <a:xfrm>
            <a:off x="8537012" y="3864056"/>
            <a:ext cx="1355806" cy="624174"/>
            <a:chOff x="8564511" y="7155618"/>
            <a:chExt cx="1355806" cy="6241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340281-11AB-3445-AEC9-CABF445B4292}"/>
                </a:ext>
              </a:extLst>
            </p:cNvPr>
            <p:cNvSpPr/>
            <p:nvPr/>
          </p:nvSpPr>
          <p:spPr>
            <a:xfrm>
              <a:off x="8564511" y="7467705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A7900-50FC-6140-9075-83EB9FFAD595}"/>
                </a:ext>
              </a:extLst>
            </p:cNvPr>
            <p:cNvSpPr/>
            <p:nvPr/>
          </p:nvSpPr>
          <p:spPr>
            <a:xfrm>
              <a:off x="8564511" y="7155618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85CE74-9D06-E7C0-9987-D0CA7F6B4DC8}"/>
              </a:ext>
            </a:extLst>
          </p:cNvPr>
          <p:cNvGrpSpPr/>
          <p:nvPr/>
        </p:nvGrpSpPr>
        <p:grpSpPr>
          <a:xfrm>
            <a:off x="786500" y="4759199"/>
            <a:ext cx="10813826" cy="1773283"/>
            <a:chOff x="786500" y="4759199"/>
            <a:chExt cx="10813826" cy="177328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DFE51BA-C6BD-F54F-9888-A53C52B91BF5}"/>
                </a:ext>
              </a:extLst>
            </p:cNvPr>
            <p:cNvSpPr/>
            <p:nvPr/>
          </p:nvSpPr>
          <p:spPr>
            <a:xfrm>
              <a:off x="793815" y="4792603"/>
              <a:ext cx="10806511" cy="1726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C9D389-9A8E-3049-B8FC-53442C9EB02B}"/>
                </a:ext>
              </a:extLst>
            </p:cNvPr>
            <p:cNvGrpSpPr/>
            <p:nvPr/>
          </p:nvGrpSpPr>
          <p:grpSpPr>
            <a:xfrm>
              <a:off x="1287805" y="6163150"/>
              <a:ext cx="3980520" cy="369332"/>
              <a:chOff x="1637653" y="5983380"/>
              <a:chExt cx="3980520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C64D89D-143F-2D43-BBC7-687A0CBB1C90}"/>
                  </a:ext>
                </a:extLst>
              </p:cNvPr>
              <p:cNvSpPr txBox="1"/>
              <p:nvPr/>
            </p:nvSpPr>
            <p:spPr>
              <a:xfrm>
                <a:off x="5305267" y="5983380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E48378-E8E3-6148-ACEF-1BEE0DC1228C}"/>
                  </a:ext>
                </a:extLst>
              </p:cNvPr>
              <p:cNvSpPr txBox="1"/>
              <p:nvPr/>
            </p:nvSpPr>
            <p:spPr>
              <a:xfrm>
                <a:off x="1637653" y="598338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31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6A5244-1FD8-D943-86C0-75EEC8A8F1E8}"/>
                </a:ext>
              </a:extLst>
            </p:cNvPr>
            <p:cNvSpPr/>
            <p:nvPr/>
          </p:nvSpPr>
          <p:spPr>
            <a:xfrm>
              <a:off x="1369648" y="5851065"/>
              <a:ext cx="93555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536C6-B865-D34F-B72E-DFA29980D737}"/>
                </a:ext>
              </a:extLst>
            </p:cNvPr>
            <p:cNvSpPr/>
            <p:nvPr/>
          </p:nvSpPr>
          <p:spPr>
            <a:xfrm>
              <a:off x="2305204" y="5851064"/>
              <a:ext cx="93555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09931A3-6536-D84A-AC12-9794312B79AC}"/>
                </a:ext>
              </a:extLst>
            </p:cNvPr>
            <p:cNvSpPr/>
            <p:nvPr/>
          </p:nvSpPr>
          <p:spPr>
            <a:xfrm>
              <a:off x="3240760" y="5851064"/>
              <a:ext cx="935556" cy="312087"/>
            </a:xfrm>
            <a:prstGeom prst="rect">
              <a:avLst/>
            </a:prstGeom>
            <a:solidFill>
              <a:srgbClr val="92D050">
                <a:alpha val="40452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02B468-E8A9-4D43-85B2-75627B10AFFD}"/>
                </a:ext>
              </a:extLst>
            </p:cNvPr>
            <p:cNvSpPr/>
            <p:nvPr/>
          </p:nvSpPr>
          <p:spPr>
            <a:xfrm>
              <a:off x="4176316" y="5851063"/>
              <a:ext cx="93555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60FD9-637D-E944-AE43-AB30AD1E2932}"/>
                </a:ext>
              </a:extLst>
            </p:cNvPr>
            <p:cNvSpPr txBox="1"/>
            <p:nvPr/>
          </p:nvSpPr>
          <p:spPr>
            <a:xfrm>
              <a:off x="786500" y="5794710"/>
              <a:ext cx="524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403C3B-53C5-9F46-BB64-677475167970}"/>
                </a:ext>
              </a:extLst>
            </p:cNvPr>
            <p:cNvSpPr txBox="1"/>
            <p:nvPr/>
          </p:nvSpPr>
          <p:spPr>
            <a:xfrm>
              <a:off x="2636233" y="4759199"/>
              <a:ext cx="2223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Store a word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59F723-A864-034B-A478-F377DD0B6B5D}"/>
                </a:ext>
              </a:extLst>
            </p:cNvPr>
            <p:cNvSpPr txBox="1"/>
            <p:nvPr/>
          </p:nvSpPr>
          <p:spPr>
            <a:xfrm>
              <a:off x="2511736" y="5123415"/>
              <a:ext cx="2393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  r1, [r0]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DD6BC8-8C84-6B45-BC46-5ADFBCB4D5B7}"/>
                </a:ext>
              </a:extLst>
            </p:cNvPr>
            <p:cNvSpPr txBox="1"/>
            <p:nvPr/>
          </p:nvSpPr>
          <p:spPr>
            <a:xfrm>
              <a:off x="7091253" y="6115611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DEC4FC-631C-D544-972A-ACC84B716A86}"/>
                </a:ext>
              </a:extLst>
            </p:cNvPr>
            <p:cNvSpPr txBox="1"/>
            <p:nvPr/>
          </p:nvSpPr>
          <p:spPr>
            <a:xfrm>
              <a:off x="7078851" y="5819076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E59117-FA67-5B4F-B908-764A735095B3}"/>
                </a:ext>
              </a:extLst>
            </p:cNvPr>
            <p:cNvSpPr txBox="1"/>
            <p:nvPr/>
          </p:nvSpPr>
          <p:spPr>
            <a:xfrm>
              <a:off x="7091253" y="5468334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09CC70-E0BC-064F-9F43-C5FFE606D417}"/>
                </a:ext>
              </a:extLst>
            </p:cNvPr>
            <p:cNvSpPr txBox="1"/>
            <p:nvPr/>
          </p:nvSpPr>
          <p:spPr>
            <a:xfrm>
              <a:off x="7091253" y="5105158"/>
              <a:ext cx="1311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0x20000003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22F1F-B78F-4743-9A19-9174573DCADD}"/>
                </a:ext>
              </a:extLst>
            </p:cNvPr>
            <p:cNvSpPr txBox="1"/>
            <p:nvPr/>
          </p:nvSpPr>
          <p:spPr>
            <a:xfrm>
              <a:off x="6986202" y="479093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Address          Byte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9F2AA-10FC-FCA1-2487-6D80396434D6}"/>
                </a:ext>
              </a:extLst>
            </p:cNvPr>
            <p:cNvSpPr/>
            <p:nvPr/>
          </p:nvSpPr>
          <p:spPr>
            <a:xfrm>
              <a:off x="8390429" y="5776454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91509B-51EA-B090-B926-10EE0F2BF99B}"/>
                </a:ext>
              </a:extLst>
            </p:cNvPr>
            <p:cNvSpPr/>
            <p:nvPr/>
          </p:nvSpPr>
          <p:spPr>
            <a:xfrm>
              <a:off x="8390429" y="5466766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00AC160-2DAD-7131-9DF5-99FF0C0D7DFE}"/>
                </a:ext>
              </a:extLst>
            </p:cNvPr>
            <p:cNvSpPr/>
            <p:nvPr/>
          </p:nvSpPr>
          <p:spPr>
            <a:xfrm>
              <a:off x="8390429" y="515467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F64F4D4-BD2A-193B-0D23-7F71DFD59011}"/>
                </a:ext>
              </a:extLst>
            </p:cNvPr>
            <p:cNvSpPr/>
            <p:nvPr/>
          </p:nvSpPr>
          <p:spPr>
            <a:xfrm>
              <a:off x="8381729" y="6100729"/>
              <a:ext cx="135580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CE86B2-C1B2-AEF2-869D-492C0BFEB917}"/>
              </a:ext>
            </a:extLst>
          </p:cNvPr>
          <p:cNvGrpSpPr/>
          <p:nvPr/>
        </p:nvGrpSpPr>
        <p:grpSpPr>
          <a:xfrm>
            <a:off x="8397744" y="5160266"/>
            <a:ext cx="1355806" cy="1245949"/>
            <a:chOff x="8509197" y="5138072"/>
            <a:chExt cx="1355806" cy="124594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8F3A247-2395-6944-9CBB-1F48EC367FD6}"/>
                </a:ext>
              </a:extLst>
            </p:cNvPr>
            <p:cNvSpPr/>
            <p:nvPr/>
          </p:nvSpPr>
          <p:spPr>
            <a:xfrm>
              <a:off x="8509197" y="6071934"/>
              <a:ext cx="1355806" cy="31208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0BDD52-07CB-C14F-A634-C590835C07B9}"/>
                </a:ext>
              </a:extLst>
            </p:cNvPr>
            <p:cNvSpPr/>
            <p:nvPr/>
          </p:nvSpPr>
          <p:spPr>
            <a:xfrm>
              <a:off x="8509197" y="5759847"/>
              <a:ext cx="1355806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0xe3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93407A-9677-354F-8D8D-84C2ABEBBAF4}"/>
                </a:ext>
              </a:extLst>
            </p:cNvPr>
            <p:cNvSpPr/>
            <p:nvPr/>
          </p:nvSpPr>
          <p:spPr>
            <a:xfrm>
              <a:off x="8509197" y="5450159"/>
              <a:ext cx="1355806" cy="3120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0x65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64B481D-ED78-FE47-8998-E49D3FB6E5B2}"/>
                </a:ext>
              </a:extLst>
            </p:cNvPr>
            <p:cNvSpPr/>
            <p:nvPr/>
          </p:nvSpPr>
          <p:spPr>
            <a:xfrm>
              <a:off x="8509197" y="5138072"/>
              <a:ext cx="1355806" cy="3120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0x87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402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543161" y="2128454"/>
            <a:ext cx="412354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0007-B152-7E97-CABB-9D6ADC65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98" y="0"/>
            <a:ext cx="5653830" cy="446567"/>
          </a:xfrm>
        </p:spPr>
        <p:txBody>
          <a:bodyPr/>
          <a:lstStyle/>
          <a:p>
            <a:r>
              <a:rPr lang="en-US" dirty="0"/>
              <a:t>Array addressing with </a:t>
            </a:r>
            <a:r>
              <a:rPr lang="en-US" dirty="0" err="1"/>
              <a:t>ldr</a:t>
            </a:r>
            <a:r>
              <a:rPr lang="en-US" dirty="0"/>
              <a:t>/str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871E05ED-46AB-6324-530B-3D2CC5EF8AC8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796401" y="581905"/>
          <a:ext cx="8697434" cy="3884773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1834834">
                  <a:extLst>
                    <a:ext uri="{9D8B030D-6E8A-4147-A177-3AD203B41FA5}">
                      <a16:colId xmlns:a16="http://schemas.microsoft.com/office/drawing/2014/main" val="1061120942"/>
                    </a:ext>
                  </a:extLst>
                </a:gridCol>
                <a:gridCol w="2149731">
                  <a:extLst>
                    <a:ext uri="{9D8B030D-6E8A-4147-A177-3AD203B41FA5}">
                      <a16:colId xmlns:a16="http://schemas.microsoft.com/office/drawing/2014/main" val="3677830899"/>
                    </a:ext>
                  </a:extLst>
                </a:gridCol>
                <a:gridCol w="2335764">
                  <a:extLst>
                    <a:ext uri="{9D8B030D-6E8A-4147-A177-3AD203B41FA5}">
                      <a16:colId xmlns:a16="http://schemas.microsoft.com/office/drawing/2014/main" val="1770511696"/>
                    </a:ext>
                  </a:extLst>
                </a:gridCol>
                <a:gridCol w="2377105">
                  <a:extLst>
                    <a:ext uri="{9D8B030D-6E8A-4147-A177-3AD203B41FA5}">
                      <a16:colId xmlns:a16="http://schemas.microsoft.com/office/drawing/2014/main" val="3781501844"/>
                    </a:ext>
                  </a:extLst>
                </a:gridCol>
              </a:tblGrid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 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addressing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Immediate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register 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232461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989615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1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807467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r0, r0,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[r0, 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2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[r0,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757084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0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106728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4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37620"/>
                  </a:ext>
                </a:extLst>
              </a:tr>
              <a:tr h="4100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  r1, r1,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r2, [r1, 8]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  r4, 8</a:t>
                      </a:r>
                    </a:p>
                    <a:p>
                      <a:r>
                        <a:rPr lang="en-US" sz="160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r2, [r1, r4]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8575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6999E6-EA19-C8BE-FBC7-789B60D6AFF2}"/>
              </a:ext>
            </a:extLst>
          </p:cNvPr>
          <p:cNvSpPr/>
          <p:nvPr/>
        </p:nvSpPr>
        <p:spPr>
          <a:xfrm>
            <a:off x="10322362" y="5898213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EA458-FCB5-7785-283A-523DD066ACC7}"/>
              </a:ext>
            </a:extLst>
          </p:cNvPr>
          <p:cNvSpPr/>
          <p:nvPr/>
        </p:nvSpPr>
        <p:spPr>
          <a:xfrm>
            <a:off x="10322362" y="5595160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4C1C-3624-0AB2-D345-3AEF254D76C3}"/>
              </a:ext>
            </a:extLst>
          </p:cNvPr>
          <p:cNvSpPr/>
          <p:nvPr/>
        </p:nvSpPr>
        <p:spPr>
          <a:xfrm>
            <a:off x="10322362" y="5292107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A9795-A6B2-CEEB-8785-4CA4899A75D6}"/>
              </a:ext>
            </a:extLst>
          </p:cNvPr>
          <p:cNvSpPr/>
          <p:nvPr/>
        </p:nvSpPr>
        <p:spPr>
          <a:xfrm>
            <a:off x="10322362" y="4972791"/>
            <a:ext cx="935556" cy="312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39766-C3E0-9BC5-6B30-8A6D89FAD44E}"/>
              </a:ext>
            </a:extLst>
          </p:cNvPr>
          <p:cNvSpPr/>
          <p:nvPr/>
        </p:nvSpPr>
        <p:spPr>
          <a:xfrm>
            <a:off x="10322362" y="46688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0x45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6D9347-2FC5-3B63-7ADE-3687914BBFEE}"/>
              </a:ext>
            </a:extLst>
          </p:cNvPr>
          <p:cNvSpPr/>
          <p:nvPr/>
        </p:nvSpPr>
        <p:spPr>
          <a:xfrm>
            <a:off x="10322362" y="4369312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C44C2-6A88-6E1F-7B6A-1FB09251D066}"/>
              </a:ext>
            </a:extLst>
          </p:cNvPr>
          <p:cNvSpPr/>
          <p:nvPr/>
        </p:nvSpPr>
        <p:spPr>
          <a:xfrm>
            <a:off x="10322362" y="4072400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57D7FE-75B4-170B-865A-6210CD63663C}"/>
              </a:ext>
            </a:extLst>
          </p:cNvPr>
          <p:cNvSpPr/>
          <p:nvPr/>
        </p:nvSpPr>
        <p:spPr>
          <a:xfrm>
            <a:off x="10322362" y="3756799"/>
            <a:ext cx="935556" cy="312087"/>
          </a:xfrm>
          <a:prstGeom prst="rect">
            <a:avLst/>
          </a:prstGeom>
          <a:solidFill>
            <a:schemeClr val="accent5">
              <a:lumMod val="20000"/>
              <a:lumOff val="80000"/>
              <a:alpha val="64029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22E45-2F5B-B27B-0891-92F10B341477}"/>
              </a:ext>
            </a:extLst>
          </p:cNvPr>
          <p:cNvSpPr txBox="1"/>
          <p:nvPr/>
        </p:nvSpPr>
        <p:spPr>
          <a:xfrm>
            <a:off x="11281301" y="58773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BCA3-AD9E-798F-EEF9-581C66A290FC}"/>
              </a:ext>
            </a:extLst>
          </p:cNvPr>
          <p:cNvSpPr txBox="1"/>
          <p:nvPr/>
        </p:nvSpPr>
        <p:spPr>
          <a:xfrm>
            <a:off x="11281301" y="557147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D2A8F-DB95-D99B-0B89-16478B96CC59}"/>
              </a:ext>
            </a:extLst>
          </p:cNvPr>
          <p:cNvSpPr txBox="1"/>
          <p:nvPr/>
        </p:nvSpPr>
        <p:spPr>
          <a:xfrm>
            <a:off x="11281301" y="52358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02DAE-2785-934C-8B7F-844760C51D71}"/>
              </a:ext>
            </a:extLst>
          </p:cNvPr>
          <p:cNvSpPr txBox="1"/>
          <p:nvPr/>
        </p:nvSpPr>
        <p:spPr>
          <a:xfrm>
            <a:off x="11281301" y="494573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22E64-241C-499A-2BD0-F59BED3DD273}"/>
              </a:ext>
            </a:extLst>
          </p:cNvPr>
          <p:cNvSpPr txBox="1"/>
          <p:nvPr/>
        </p:nvSpPr>
        <p:spPr>
          <a:xfrm>
            <a:off x="11295248" y="46486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930AC-3776-43E7-5F0A-52375AD810DF}"/>
              </a:ext>
            </a:extLst>
          </p:cNvPr>
          <p:cNvSpPr txBox="1"/>
          <p:nvPr/>
        </p:nvSpPr>
        <p:spPr>
          <a:xfrm>
            <a:off x="11281300" y="432914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D8E63-5CC1-DB10-A380-10B874338B47}"/>
              </a:ext>
            </a:extLst>
          </p:cNvPr>
          <p:cNvSpPr txBox="1"/>
          <p:nvPr/>
        </p:nvSpPr>
        <p:spPr>
          <a:xfrm>
            <a:off x="11257277" y="40458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8C998-2263-0BD9-A17C-7049F9DCD8BF}"/>
              </a:ext>
            </a:extLst>
          </p:cNvPr>
          <p:cNvSpPr/>
          <p:nvPr/>
        </p:nvSpPr>
        <p:spPr>
          <a:xfrm>
            <a:off x="10317220" y="345374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2801E-37C8-AC4B-F121-2E5C9C90C1F4}"/>
              </a:ext>
            </a:extLst>
          </p:cNvPr>
          <p:cNvSpPr txBox="1"/>
          <p:nvPr/>
        </p:nvSpPr>
        <p:spPr>
          <a:xfrm>
            <a:off x="11257277" y="371791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619FC2-908C-5C12-30EE-629AD9272730}"/>
              </a:ext>
            </a:extLst>
          </p:cNvPr>
          <p:cNvSpPr txBox="1"/>
          <p:nvPr/>
        </p:nvSpPr>
        <p:spPr>
          <a:xfrm>
            <a:off x="11271223" y="340701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C2FF0C-EB6E-F8C4-62EB-DE93366F7059}"/>
              </a:ext>
            </a:extLst>
          </p:cNvPr>
          <p:cNvSpPr/>
          <p:nvPr/>
        </p:nvSpPr>
        <p:spPr>
          <a:xfrm>
            <a:off x="10312721" y="3161906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09C0A2-592B-107A-0E78-A53CED567BA2}"/>
              </a:ext>
            </a:extLst>
          </p:cNvPr>
          <p:cNvSpPr/>
          <p:nvPr/>
        </p:nvSpPr>
        <p:spPr>
          <a:xfrm>
            <a:off x="10312721" y="2864994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2F5A98-8AA8-7346-CD32-73C67C3698F3}"/>
              </a:ext>
            </a:extLst>
          </p:cNvPr>
          <p:cNvSpPr/>
          <p:nvPr/>
        </p:nvSpPr>
        <p:spPr>
          <a:xfrm>
            <a:off x="10312721" y="2549393"/>
            <a:ext cx="935556" cy="312087"/>
          </a:xfrm>
          <a:prstGeom prst="rect">
            <a:avLst/>
          </a:prstGeom>
          <a:solidFill>
            <a:srgbClr val="92D050">
              <a:alpha val="24417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D8F66-0593-0A98-54A8-09EB719A04CD}"/>
              </a:ext>
            </a:extLst>
          </p:cNvPr>
          <p:cNvSpPr txBox="1"/>
          <p:nvPr/>
        </p:nvSpPr>
        <p:spPr>
          <a:xfrm>
            <a:off x="11257276" y="310268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535564-D9CC-EF54-BA2D-093A55F3E303}"/>
              </a:ext>
            </a:extLst>
          </p:cNvPr>
          <p:cNvSpPr txBox="1"/>
          <p:nvPr/>
        </p:nvSpPr>
        <p:spPr>
          <a:xfrm>
            <a:off x="11261121" y="282926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8B665E-4836-2AC4-83F5-DBF7FADFF5FF}"/>
              </a:ext>
            </a:extLst>
          </p:cNvPr>
          <p:cNvSpPr txBox="1"/>
          <p:nvPr/>
        </p:nvSpPr>
        <p:spPr>
          <a:xfrm>
            <a:off x="11257275" y="252429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1011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2BA34C5-4657-D2F1-7E5F-5758E5F047F0}"/>
              </a:ext>
            </a:extLst>
          </p:cNvPr>
          <p:cNvSpPr/>
          <p:nvPr/>
        </p:nvSpPr>
        <p:spPr bwMode="auto">
          <a:xfrm>
            <a:off x="3671207" y="4700520"/>
            <a:ext cx="4740965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 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.byte 0x41, 0x42, 0x43, 0x44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	.word 0x00000045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0x01000000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.word 0x01020304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r0, =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=x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6606B2-3E6E-B7D0-2371-D6F1660A2F9C}"/>
              </a:ext>
            </a:extLst>
          </p:cNvPr>
          <p:cNvSpPr/>
          <p:nvPr/>
        </p:nvSpPr>
        <p:spPr>
          <a:xfrm>
            <a:off x="10320136" y="225487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1EFB47-E20B-AFC7-491C-C9BE5CAA65E8}"/>
              </a:ext>
            </a:extLst>
          </p:cNvPr>
          <p:cNvSpPr txBox="1"/>
          <p:nvPr/>
        </p:nvSpPr>
        <p:spPr>
          <a:xfrm>
            <a:off x="11274139" y="22081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8016A0-576C-CEF7-B0E6-2156E2E4C1F7}"/>
              </a:ext>
            </a:extLst>
          </p:cNvPr>
          <p:cNvSpPr/>
          <p:nvPr/>
        </p:nvSpPr>
        <p:spPr>
          <a:xfrm>
            <a:off x="10315637" y="1963030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F0AC95-FA4E-F907-FD57-2345469CE98E}"/>
              </a:ext>
            </a:extLst>
          </p:cNvPr>
          <p:cNvSpPr/>
          <p:nvPr/>
        </p:nvSpPr>
        <p:spPr>
          <a:xfrm>
            <a:off x="10315637" y="1666118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5F57D-8D03-D33A-4877-978E36102242}"/>
              </a:ext>
            </a:extLst>
          </p:cNvPr>
          <p:cNvSpPr/>
          <p:nvPr/>
        </p:nvSpPr>
        <p:spPr>
          <a:xfrm>
            <a:off x="10315637" y="1350517"/>
            <a:ext cx="935556" cy="312087"/>
          </a:xfrm>
          <a:prstGeom prst="rect">
            <a:avLst/>
          </a:prstGeom>
          <a:solidFill>
            <a:srgbClr val="7030A0">
              <a:alpha val="1488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7CAC9-3396-C173-D776-198D5D90E595}"/>
              </a:ext>
            </a:extLst>
          </p:cNvPr>
          <p:cNvSpPr txBox="1"/>
          <p:nvPr/>
        </p:nvSpPr>
        <p:spPr>
          <a:xfrm>
            <a:off x="11260192" y="190380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89FECE-BEED-2164-2AF0-E0F50068A965}"/>
              </a:ext>
            </a:extLst>
          </p:cNvPr>
          <p:cNvSpPr txBox="1"/>
          <p:nvPr/>
        </p:nvSpPr>
        <p:spPr>
          <a:xfrm>
            <a:off x="11264037" y="163039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E1AA65-AA5F-BC60-BF57-FCBEA8DF7A40}"/>
              </a:ext>
            </a:extLst>
          </p:cNvPr>
          <p:cNvSpPr txBox="1"/>
          <p:nvPr/>
        </p:nvSpPr>
        <p:spPr>
          <a:xfrm>
            <a:off x="11260191" y="13254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045C5F-8B68-16BB-4E75-08315681E832}"/>
              </a:ext>
            </a:extLst>
          </p:cNvPr>
          <p:cNvSpPr/>
          <p:nvPr/>
        </p:nvSpPr>
        <p:spPr>
          <a:xfrm>
            <a:off x="8801876" y="5907247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AA880F-B9DE-B79C-587B-C5BEBC33DD04}"/>
              </a:ext>
            </a:extLst>
          </p:cNvPr>
          <p:cNvSpPr txBox="1"/>
          <p:nvPr/>
        </p:nvSpPr>
        <p:spPr>
          <a:xfrm>
            <a:off x="8377364" y="5863236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2E26FE-C51D-F25F-57AD-A6EEC8BD683E}"/>
              </a:ext>
            </a:extLst>
          </p:cNvPr>
          <p:cNvSpPr/>
          <p:nvPr/>
        </p:nvSpPr>
        <p:spPr>
          <a:xfrm>
            <a:off x="8801876" y="4675346"/>
            <a:ext cx="935556" cy="312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083D6E-1463-71F5-60EE-1E8FECB9B2F5}"/>
              </a:ext>
            </a:extLst>
          </p:cNvPr>
          <p:cNvSpPr txBox="1"/>
          <p:nvPr/>
        </p:nvSpPr>
        <p:spPr>
          <a:xfrm>
            <a:off x="8377364" y="4631335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5DE687-2BAA-0C57-E145-BD59C6910E23}"/>
              </a:ext>
            </a:extLst>
          </p:cNvPr>
          <p:cNvCxnSpPr>
            <a:cxnSpLocks/>
            <a:stCxn id="43" idx="3"/>
            <a:endCxn id="9" idx="1"/>
          </p:cNvCxnSpPr>
          <p:nvPr/>
        </p:nvCxnSpPr>
        <p:spPr>
          <a:xfrm flipV="1">
            <a:off x="9737432" y="4824943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164125-9918-A1B6-73B2-8009C91CFFFB}"/>
              </a:ext>
            </a:extLst>
          </p:cNvPr>
          <p:cNvCxnSpPr>
            <a:cxnSpLocks/>
          </p:cNvCxnSpPr>
          <p:nvPr/>
        </p:nvCxnSpPr>
        <p:spPr>
          <a:xfrm flipV="1">
            <a:off x="9752404" y="6051032"/>
            <a:ext cx="584930" cy="6447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Up Arrow 49">
            <a:extLst>
              <a:ext uri="{FF2B5EF4-FFF2-40B4-BE49-F238E27FC236}">
                <a16:creationId xmlns:a16="http://schemas.microsoft.com/office/drawing/2014/main" id="{FC84BCCF-FDC7-D34C-C206-90BDA73EFE4A}"/>
              </a:ext>
            </a:extLst>
          </p:cNvPr>
          <p:cNvSpPr/>
          <p:nvPr/>
        </p:nvSpPr>
        <p:spPr>
          <a:xfrm>
            <a:off x="10590285" y="615844"/>
            <a:ext cx="395257" cy="632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8B884-2FDE-8479-AEFB-0154392CAD44}"/>
              </a:ext>
            </a:extLst>
          </p:cNvPr>
          <p:cNvSpPr txBox="1"/>
          <p:nvPr/>
        </p:nvSpPr>
        <p:spPr>
          <a:xfrm>
            <a:off x="364198" y="5056618"/>
            <a:ext cx="2685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rows are</a:t>
            </a:r>
          </a:p>
          <a:p>
            <a:r>
              <a:rPr lang="en-US" dirty="0"/>
              <a:t>independent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12699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1"/>
            <a:ext cx="11350794" cy="593244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03448" y="3014953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12404" y="424717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769846" y="3184230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DC91-1FE3-824A-BFD5-CC547630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-16797"/>
            <a:ext cx="10515600" cy="715294"/>
          </a:xfrm>
        </p:spPr>
        <p:txBody>
          <a:bodyPr/>
          <a:lstStyle/>
          <a:p>
            <a:r>
              <a:rPr lang="en-US" dirty="0"/>
              <a:t>Label (Address)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A48B-3D48-864C-96F6-0E8E5819A20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727" y="1543558"/>
            <a:ext cx="11218545" cy="404789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You can have the assembler calculate some useful values for you</a:t>
            </a:r>
          </a:p>
          <a:p>
            <a:r>
              <a:rPr lang="en-US" dirty="0"/>
              <a:t>One common use is calculating the distance in bytes between two labels</a:t>
            </a:r>
          </a:p>
          <a:p>
            <a:r>
              <a:rPr lang="en-US" dirty="0"/>
              <a:t>The dot (.) refers to the address on the current line (the next byte after a previous space allocation)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24CD0-35C1-7943-9345-98C8608CED45}"/>
              </a:ext>
            </a:extLst>
          </p:cNvPr>
          <p:cNvSpPr/>
          <p:nvPr/>
        </p:nvSpPr>
        <p:spPr bwMode="auto">
          <a:xfrm>
            <a:off x="858384" y="3559412"/>
            <a:ext cx="10253615" cy="16368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	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.string "The value of x is %d\n"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STSZ, (. –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)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number of bytes in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includes \0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	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STLEN, STSZ – 1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string length of 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3E7CE-B41F-2C46-B5D0-09D11730D2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746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95880" y="647088"/>
            <a:ext cx="8343035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(msg)/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(*msg);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msg;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'A') &amp;&amp;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12F08DFF-B1B1-A4AD-A89B-7F58A745705B}"/>
              </a:ext>
            </a:extLst>
          </p:cNvPr>
          <p:cNvGraphicFramePr>
            <a:graphicFrameLocks noGrp="1"/>
          </p:cNvGraphicFramePr>
          <p:nvPr/>
        </p:nvGraphicFramePr>
        <p:xfrm>
          <a:off x="6625232" y="2775521"/>
          <a:ext cx="5452587" cy="857919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>
            <a:extLst>
              <a:ext uri="{FF2B5EF4-FFF2-40B4-BE49-F238E27FC236}">
                <a16:creationId xmlns:a16="http://schemas.microsoft.com/office/drawing/2014/main" id="{F4BA7D96-7960-19D4-24AE-CD5A0FA0882C}"/>
              </a:ext>
            </a:extLst>
          </p:cNvPr>
          <p:cNvSpPr/>
          <p:nvPr/>
        </p:nvSpPr>
        <p:spPr>
          <a:xfrm>
            <a:off x="6878803" y="3789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092B0-8B6A-9B15-CE9E-07E116B06FA8}"/>
              </a:ext>
            </a:extLst>
          </p:cNvPr>
          <p:cNvSpPr txBox="1"/>
          <p:nvPr/>
        </p:nvSpPr>
        <p:spPr>
          <a:xfrm>
            <a:off x="6788978" y="413269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ptr</a:t>
            </a:r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5E57426-35A1-A72F-CAFE-7D2AA808CFB4}"/>
              </a:ext>
            </a:extLst>
          </p:cNvPr>
          <p:cNvSpPr/>
          <p:nvPr/>
        </p:nvSpPr>
        <p:spPr>
          <a:xfrm>
            <a:off x="11439917" y="3633440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6402A1-BE64-656B-09B5-443FB7616B2A}"/>
              </a:ext>
            </a:extLst>
          </p:cNvPr>
          <p:cNvSpPr txBox="1"/>
          <p:nvPr/>
        </p:nvSpPr>
        <p:spPr>
          <a:xfrm>
            <a:off x="11239128" y="39768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endptr</a:t>
            </a:r>
            <a:endParaRPr lang="en-US" dirty="0"/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AE67CE71-D5B9-28CE-122D-3156BB411338}"/>
              </a:ext>
            </a:extLst>
          </p:cNvPr>
          <p:cNvSpPr/>
          <p:nvPr/>
        </p:nvSpPr>
        <p:spPr>
          <a:xfrm rot="16200000">
            <a:off x="-18475" y="4625919"/>
            <a:ext cx="1117968" cy="311629"/>
          </a:xfrm>
          <a:prstGeom prst="uturnArrow">
            <a:avLst>
              <a:gd name="adj1" fmla="val 11061"/>
              <a:gd name="adj2" fmla="val 107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45F65-1B67-7187-3B34-F2D58869E0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8482" y="1747148"/>
            <a:ext cx="3678620" cy="40650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Iterates a pointer (r2) through the array</a:t>
            </a:r>
          </a:p>
          <a:p>
            <a:r>
              <a:rPr lang="en-US" sz="2000" dirty="0"/>
              <a:t>r3 contains the address +1 past the end of the string</a:t>
            </a:r>
          </a:p>
          <a:p>
            <a:r>
              <a:rPr lang="en-US" sz="2000" dirty="0"/>
              <a:t>MSGSZ is the size of the array (including the '\0) if you wanted to excluded the '\0', then subtract 1 from MSGSZ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as </a:t>
            </a:r>
            <a:r>
              <a:rPr lang="en-US" dirty="0">
                <a:solidFill>
                  <a:srgbClr val="2C895B"/>
                </a:solidFill>
              </a:rPr>
              <a:t>msg is an array of chars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7700"/>
            <a:ext cx="4067503" cy="715294"/>
          </a:xfrm>
        </p:spPr>
        <p:txBody>
          <a:bodyPr/>
          <a:lstStyle/>
          <a:p>
            <a:r>
              <a:rPr lang="en-US" dirty="0"/>
              <a:t>Example: Base Register Addressing  with Arrays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946094" y="1077789"/>
            <a:ext cx="7981684" cy="56690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.data       // segment</a:t>
            </a:r>
          </a:p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msg:.string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"Hello CSE30! We Are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MSGSZ, (. - msg) // number of bytes in 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.section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:.string    "%d\n"		// literal for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=msg     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to &amp;msg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r3, r2, MSGSZ        // 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after end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r2, r3               // at end of buffer yet?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endParaRPr lang="en-US" sz="16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r0, [r2]             // get next char (base addressing)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'A'              // is it less than an 'A" 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// if so, not CAP (short circuit)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'Z'              // is it greater than a 'Z"?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 if so, not CAP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r1, r1, 1	        // is a CAP increment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     r2, r2, 1	        // move to next char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b      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//go to loop guard at top of while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Lexit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Group 63">
            <a:extLst>
              <a:ext uri="{FF2B5EF4-FFF2-40B4-BE49-F238E27FC236}">
                <a16:creationId xmlns:a16="http://schemas.microsoft.com/office/drawing/2014/main" id="{8CC3A94E-6C06-BC36-C6AE-2E41C5AA9AC4}"/>
              </a:ext>
            </a:extLst>
          </p:cNvPr>
          <p:cNvGraphicFramePr>
            <a:graphicFrameLocks noGrp="1"/>
          </p:cNvGraphicFramePr>
          <p:nvPr/>
        </p:nvGraphicFramePr>
        <p:xfrm>
          <a:off x="5285773" y="226558"/>
          <a:ext cx="5452587" cy="446756"/>
        </p:xfrm>
        <a:graphic>
          <a:graphicData uri="http://schemas.openxmlformats.org/drawingml/2006/table">
            <a:tbl>
              <a:tblPr/>
              <a:tblGrid>
                <a:gridCol w="77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941">
                  <a:extLst>
                    <a:ext uri="{9D8B030D-6E8A-4147-A177-3AD203B41FA5}">
                      <a16:colId xmlns:a16="http://schemas.microsoft.com/office/drawing/2014/main" val="3835254477"/>
                    </a:ext>
                  </a:extLst>
                </a:gridCol>
              </a:tblGrid>
              <a:tr h="4467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charset="0"/>
                        </a:rPr>
                        <a:t>'\0'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Up Arrow 8">
            <a:extLst>
              <a:ext uri="{FF2B5EF4-FFF2-40B4-BE49-F238E27FC236}">
                <a16:creationId xmlns:a16="http://schemas.microsoft.com/office/drawing/2014/main" id="{D1106B42-60CF-77A2-33D4-8D9EE381B395}"/>
              </a:ext>
            </a:extLst>
          </p:cNvPr>
          <p:cNvSpPr/>
          <p:nvPr/>
        </p:nvSpPr>
        <p:spPr>
          <a:xfrm>
            <a:off x="5523673" y="65029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EB0B8-CCB1-19F9-8BB2-FFDCD1CF6D20}"/>
              </a:ext>
            </a:extLst>
          </p:cNvPr>
          <p:cNvSpPr txBox="1"/>
          <p:nvPr/>
        </p:nvSpPr>
        <p:spPr>
          <a:xfrm>
            <a:off x="5237128" y="70845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C0B7F7A3-59D3-83E9-C63F-A85A42D156C6}"/>
              </a:ext>
            </a:extLst>
          </p:cNvPr>
          <p:cNvSpPr/>
          <p:nvPr/>
        </p:nvSpPr>
        <p:spPr>
          <a:xfrm>
            <a:off x="10155441" y="585701"/>
            <a:ext cx="274320" cy="3434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5EF8A-624E-6CF0-E2BE-5A754EAC2CD1}"/>
              </a:ext>
            </a:extLst>
          </p:cNvPr>
          <p:cNvSpPr txBox="1"/>
          <p:nvPr/>
        </p:nvSpPr>
        <p:spPr>
          <a:xfrm>
            <a:off x="9796710" y="69512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2788341" y="4451455"/>
            <a:ext cx="3007388" cy="559006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3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 flipV="1">
            <a:off x="5986755" y="5169350"/>
            <a:ext cx="1320271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 flipV="1">
            <a:off x="6200701" y="5358187"/>
            <a:ext cx="748976" cy="443485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8641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6304417" y="3500512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64681</TotalTime>
  <Words>16642</Words>
  <Application>Microsoft Macintosh PowerPoint</Application>
  <PresentationFormat>Widescreen</PresentationFormat>
  <Paragraphs>3516</Paragraphs>
  <Slides>118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Arial</vt:lpstr>
      <vt:lpstr>Arial Regular</vt:lpstr>
      <vt:lpstr>ArialMT</vt:lpstr>
      <vt:lpstr>Calibri</vt:lpstr>
      <vt:lpstr>Consolas</vt:lpstr>
      <vt:lpstr>Courier</vt:lpstr>
      <vt:lpstr>Courier New</vt:lpstr>
      <vt:lpstr>Roboto Regular</vt:lpstr>
      <vt:lpstr>Times New Roman</vt:lpstr>
      <vt:lpstr>Wingdings</vt:lpstr>
      <vt:lpstr>Theme1</vt:lpstr>
      <vt:lpstr>PowerPoint Presentation</vt:lpstr>
      <vt:lpstr>Arm Core Organization &amp; Floorplan Examples</vt:lpstr>
      <vt:lpstr>Memory Triangle: Hardware Cost/Performance/Capacity Tiers</vt:lpstr>
      <vt:lpstr>32-Bit Arm -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Program Execution: Looping in the Execution Flow</vt:lpstr>
      <vt:lpstr>How to Access Memory?</vt:lpstr>
      <vt:lpstr>32-Bit Arm is a Load/Store Architecture</vt:lpstr>
      <vt:lpstr>Using Registers as Pointers to Memory - Load</vt:lpstr>
      <vt:lpstr>Using Registers as Pointers to Memory - Store</vt:lpstr>
      <vt:lpstr>Arm Register Summary</vt:lpstr>
      <vt:lpstr>Using Aarch32 Registers</vt:lpstr>
      <vt:lpstr>PowerPoint Presentation</vt:lpstr>
      <vt:lpstr>CPU Operational Overview: Executing Machine Code</vt:lpstr>
      <vt:lpstr>AArch32 Instruction Categories</vt:lpstr>
      <vt:lpstr>First Look: Copying Values To Registers - MOV</vt:lpstr>
      <vt:lpstr>mov – Copies Register Content between registers</vt:lpstr>
      <vt:lpstr>First Look: Add/Sub Registers</vt:lpstr>
      <vt:lpstr>add/sub/rsub – Add or Subtract two integers</vt:lpstr>
      <vt:lpstr>Writing a Sequence of Add &amp; Subtract Instructions</vt:lpstr>
      <vt:lpstr>R (register) Type Data Processing: Machine Code</vt:lpstr>
      <vt:lpstr>I (immediate) Type Data Processing: Machine Code</vt:lpstr>
      <vt:lpstr>Overview: Line Layout in an Arm Assembly Source File - 1 </vt:lpstr>
      <vt:lpstr>Overview: Line Layout in an Arm Assembly Source File - 2 </vt:lpstr>
      <vt:lpstr>Labels in Arm Assembly</vt:lpstr>
      <vt:lpstr>Assembler Directives: Label Scope Control (Normal Labels only)</vt:lpstr>
      <vt:lpstr>Assembler Directives: .equ and .equiv</vt:lpstr>
      <vt:lpstr>Example: Assembler Directive and Instructions</vt:lpstr>
      <vt:lpstr>Unconditional Branching –   Forces Execution to Continue at a Specified Label (goto)</vt:lpstr>
      <vt:lpstr>Examples of of Unconditional Branching</vt:lpstr>
      <vt:lpstr>Anatomy of a Sample Branch:  Changing the Next Instruction to Execute</vt:lpstr>
      <vt:lpstr>cmp/cmm – Making Conditional Tests</vt:lpstr>
      <vt:lpstr>Quick Overview of the Condition Bits/Flags</vt:lpstr>
      <vt:lpstr>Conditional Branch: Changing the Next Instruction to Execute</vt:lpstr>
      <vt:lpstr>Conditional Branch: Changing the Next Instruction to Execute</vt:lpstr>
      <vt:lpstr>When do you use a Signed or Unsigned Conditional Branch?</vt:lpstr>
      <vt:lpstr>Review Anatomy of a Conditional Branch: If statement</vt:lpstr>
      <vt:lpstr>Examples: Guards (Conditional Tests) and their Inverse</vt:lpstr>
      <vt:lpstr>Program Flow: Keeping the same "Block Order" as C</vt:lpstr>
      <vt:lpstr>Branch Guard "Adjustment" Table Preserving Block Order In Code</vt:lpstr>
      <vt:lpstr>Program Flow:  Simple If statement, No Else</vt:lpstr>
      <vt:lpstr>If statement examples – Branch Around the True block!</vt:lpstr>
      <vt:lpstr>Program Flow: If with an Else</vt:lpstr>
      <vt:lpstr>If with an Else Examples</vt:lpstr>
      <vt:lpstr>If with an Else Block order: All These Are Equivalent</vt:lpstr>
      <vt:lpstr>Bad Style: Branching Upwards (Not a loop)</vt:lpstr>
      <vt:lpstr>Branching What not to do: Spaghetti Code</vt:lpstr>
      <vt:lpstr>Eliminate unnecessary branches and labels: use Fall Throughs</vt:lpstr>
      <vt:lpstr>Branching: Use Fall through!</vt:lpstr>
      <vt:lpstr>Switch Statement 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multiple branches, one cmp 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Keeps loops Properly Nested</vt:lpstr>
      <vt:lpstr>Creating Segments, Definitions In Assembly Source</vt:lpstr>
      <vt:lpstr>Assembly Source File</vt:lpstr>
      <vt:lpstr>Memory Segment Data Alignment</vt:lpstr>
      <vt:lpstr>Byte Ordering of Numbers In Memory: Endianness</vt:lpstr>
      <vt:lpstr>Byte Ordering Example</vt:lpstr>
      <vt:lpstr>Byte Addressable Memory Shown as 32-bit words</vt:lpstr>
      <vt:lpstr>Defining Static Variables: Allocation and Initialization</vt:lpstr>
      <vt:lpstr>Defining Array Static Variables</vt:lpstr>
      <vt:lpstr>Static Variable Alignment: Using  .align</vt:lpstr>
      <vt:lpstr>Data Segments Alignment </vt:lpstr>
      <vt:lpstr>Load/Store: Register Base Addressing</vt:lpstr>
      <vt:lpstr>LDR/STR – Base Register + Immediate Offset Addressing</vt:lpstr>
      <vt:lpstr>ldr/str Register Base and Register + Immediate Offset Addressing </vt:lpstr>
      <vt:lpstr>Example Base Register Addressing Load – Modify – Store</vt:lpstr>
      <vt:lpstr>How to get a memory pointer into a register?</vt:lpstr>
      <vt:lpstr>Loading and using pointers in registers</vt:lpstr>
      <vt:lpstr>How to use the literal table to get a big constant into a register</vt:lpstr>
      <vt:lpstr>Loading and Storing: Variations List</vt:lpstr>
      <vt:lpstr>Loading 32-bit Registers From Memory Variables &lt; 32-Bits Wide</vt:lpstr>
      <vt:lpstr>Load a Byte, Half-word, Word</vt:lpstr>
      <vt:lpstr>Signed Load a Byte, Half-word, Word</vt:lpstr>
      <vt:lpstr>Signed Load a Byte, Half-word, Word</vt:lpstr>
      <vt:lpstr>Storing 32-bit Registers To Memory 8-bit, 16-bit, 32-bit</vt:lpstr>
      <vt:lpstr>Store a Byte, Half-word, Word</vt:lpstr>
      <vt:lpstr>ldr/str Base Register + Register Offset Addressing </vt:lpstr>
      <vt:lpstr>Array addressing with ldr/str</vt:lpstr>
      <vt:lpstr>ldr/str practice - 1</vt:lpstr>
      <vt:lpstr>ldr/str practice - 2</vt:lpstr>
      <vt:lpstr>ldr/str practice - 3</vt:lpstr>
      <vt:lpstr>ldr/str practice - 4</vt:lpstr>
      <vt:lpstr>Label (Address) Math</vt:lpstr>
      <vt:lpstr>Example: Base Register Addressing  with Arrays</vt:lpstr>
      <vt:lpstr>Example: Base Register Addressing  with Arrays</vt:lpstr>
      <vt:lpstr>Example: Base Register + Offset Register</vt:lpstr>
      <vt:lpstr>Example: Base Register + Register Offset Two Buffers</vt:lpstr>
      <vt:lpstr>Reference: LDR/STR – Register To/From Memory Copy</vt:lpstr>
      <vt:lpstr>Reference: Addressing Mode Summary for use in CSE30</vt:lpstr>
      <vt:lpstr>Extra Slides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Literal Table (Array) each entry is a pointer to a different Label</vt:lpstr>
      <vt:lpstr>Literal Table (Array) each entry is a pointer to a different Label</vt:lpstr>
      <vt:lpstr>PowerPoint Presentation</vt:lpstr>
      <vt:lpstr>ARM Assembly Source File: Header</vt:lpstr>
      <vt:lpstr>ARM Assembly Source File: Header and Footer</vt:lpstr>
      <vt:lpstr>Function Header and Footer Assembler Directives</vt:lpstr>
      <vt:lpstr>What is a Bitwise Operation?</vt:lpstr>
      <vt:lpstr>Bitwise Not (vs Boolean Not)</vt:lpstr>
      <vt:lpstr>First Look: Copying Values To Registers – MVN (not)</vt:lpstr>
      <vt:lpstr>mvn – Copies NOT (~) of Register content between registers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2849</cp:revision>
  <cp:lastPrinted>2018-11-29T18:50:01Z</cp:lastPrinted>
  <dcterms:created xsi:type="dcterms:W3CDTF">2018-10-05T16:35:28Z</dcterms:created>
  <dcterms:modified xsi:type="dcterms:W3CDTF">2022-11-03T17:41:29Z</dcterms:modified>
  <cp:category/>
</cp:coreProperties>
</file>